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1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2" r:id="rId3"/>
    <p:sldId id="915" r:id="rId4"/>
    <p:sldId id="891" r:id="rId5"/>
    <p:sldId id="914" r:id="rId6"/>
    <p:sldId id="877" r:id="rId7"/>
    <p:sldId id="876" r:id="rId8"/>
    <p:sldId id="899" r:id="rId9"/>
    <p:sldId id="900" r:id="rId10"/>
    <p:sldId id="280" r:id="rId11"/>
    <p:sldId id="901" r:id="rId12"/>
    <p:sldId id="907" r:id="rId13"/>
    <p:sldId id="903" r:id="rId14"/>
    <p:sldId id="905" r:id="rId15"/>
    <p:sldId id="906" r:id="rId16"/>
    <p:sldId id="908" r:id="rId17"/>
    <p:sldId id="904" r:id="rId18"/>
    <p:sldId id="909" r:id="rId19"/>
    <p:sldId id="910" r:id="rId20"/>
    <p:sldId id="911" r:id="rId21"/>
    <p:sldId id="269" r:id="rId22"/>
    <p:sldId id="913" r:id="rId23"/>
  </p:sldIdLst>
  <p:sldSz cx="14579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FFD"/>
    <a:srgbClr val="C0004E"/>
    <a:srgbClr val="C2C9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941A7-9A7D-41EC-B197-E8B1D7EA33B4}" v="251" dt="2022-12-11T22:09:06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447" autoAdjust="0"/>
  </p:normalViewPr>
  <p:slideViewPr>
    <p:cSldViewPr snapToGrid="0">
      <p:cViewPr>
        <p:scale>
          <a:sx n="61" d="100"/>
          <a:sy n="61" d="100"/>
        </p:scale>
        <p:origin x="45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900" b="1"/>
              <a:t>REPORTES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R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8F-46DC-97B2-C1AF65BAFB2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08F-46DC-97B2-C1AF65BAFB2D}"/>
              </c:ext>
            </c:extLst>
          </c:dPt>
          <c:dLbls>
            <c:dLbl>
              <c:idx val="1"/>
              <c:layout>
                <c:manualLayout>
                  <c:x val="3.5205694119068986E-2"/>
                  <c:y val="6.6369449985393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F-46DC-97B2-C1AF65BAF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'RESUMEN DE AVANCE'!$AB$43:$AB$44</c:f>
              <c:strCache>
                <c:ptCount val="2"/>
                <c:pt idx="0">
                  <c:v>TOTAL DE REPORTES</c:v>
                </c:pt>
                <c:pt idx="1">
                  <c:v>TOTAL DE REPORTES RECIBIDOS</c:v>
                </c:pt>
              </c:strCache>
            </c:strRef>
          </c:cat>
          <c:val>
            <c:numRef>
              <c:f>'RESUMEN DE AVANCE'!$AC$43:$AC$44</c:f>
              <c:numCache>
                <c:formatCode>General</c:formatCode>
                <c:ptCount val="2"/>
                <c:pt idx="0">
                  <c:v>220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8F-46DC-97B2-C1AF65BAFB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176212112"/>
        <c:axId val="176213288"/>
        <c:axId val="0"/>
      </c:bar3DChart>
      <c:catAx>
        <c:axId val="17621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3288"/>
        <c:crosses val="autoZero"/>
        <c:auto val="1"/>
        <c:lblAlgn val="ctr"/>
        <c:lblOffset val="100"/>
        <c:noMultiLvlLbl val="0"/>
      </c:catAx>
      <c:valAx>
        <c:axId val="176213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REPORTES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R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25A-440D-B6DF-B7172A9E9C1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25A-440D-B6DF-B7172A9E9C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5A-440D-B6DF-B7172A9E9C12}"/>
                </c:ext>
              </c:extLst>
            </c:dLbl>
            <c:dLbl>
              <c:idx val="1"/>
              <c:layout>
                <c:manualLayout>
                  <c:x val="4.2208927385642428E-2"/>
                  <c:y val="-5.805952204297475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6677113612024"/>
                      <c:h val="0.127246829713984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25A-440D-B6DF-B7172A9E9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'RESUMEN DE AVANCE'!$AB$43:$AB$44</c:f>
              <c:strCache>
                <c:ptCount val="2"/>
                <c:pt idx="0">
                  <c:v>TOTAL DE REPORTES</c:v>
                </c:pt>
                <c:pt idx="1">
                  <c:v>TOTAL DE REPORTES RECIBIDOS</c:v>
                </c:pt>
              </c:strCache>
            </c:strRef>
          </c:cat>
          <c:val>
            <c:numRef>
              <c:f>'RESUMEN DE AVANCE'!$AC$43:$AC$44</c:f>
              <c:numCache>
                <c:formatCode>General</c:formatCode>
                <c:ptCount val="2"/>
                <c:pt idx="0">
                  <c:v>220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A-440D-B6DF-B7172A9E9C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176212112"/>
        <c:axId val="176213288"/>
        <c:axId val="0"/>
      </c:bar3DChart>
      <c:catAx>
        <c:axId val="17621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3288"/>
        <c:crosses val="autoZero"/>
        <c:auto val="1"/>
        <c:lblAlgn val="ctr"/>
        <c:lblOffset val="100"/>
        <c:noMultiLvlLbl val="0"/>
      </c:catAx>
      <c:valAx>
        <c:axId val="176213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REPORTES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R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06D-4899-9267-B32489503BC7}"/>
              </c:ext>
            </c:extLst>
          </c:dPt>
          <c:dPt>
            <c:idx val="1"/>
            <c:invertIfNegative val="0"/>
            <c:bubble3D val="0"/>
            <c:spPr>
              <a:solidFill>
                <a:srgbClr val="219FF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06D-4899-9267-B32489503B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6D-4899-9267-B32489503BC7}"/>
                </c:ext>
              </c:extLst>
            </c:dLbl>
            <c:dLbl>
              <c:idx val="1"/>
              <c:layout>
                <c:manualLayout>
                  <c:x val="2.9328086607918122E-2"/>
                  <c:y val="6.594631139432830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6D-4899-9267-B32489503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'RESUMEN DE AVANCE'!$AB$43:$AB$44</c:f>
              <c:strCache>
                <c:ptCount val="2"/>
                <c:pt idx="0">
                  <c:v>TOTAL DE REPORTES</c:v>
                </c:pt>
                <c:pt idx="1">
                  <c:v>TOTAL DE REPORTES RECIBIDOS</c:v>
                </c:pt>
              </c:strCache>
            </c:strRef>
          </c:cat>
          <c:val>
            <c:numRef>
              <c:f>'RESUMEN DE AVANCE'!$AC$43:$AC$44</c:f>
              <c:numCache>
                <c:formatCode>General</c:formatCode>
                <c:ptCount val="2"/>
                <c:pt idx="0">
                  <c:v>220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D-4899-9267-B32489503B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176212112"/>
        <c:axId val="176213288"/>
        <c:axId val="0"/>
      </c:bar3DChart>
      <c:catAx>
        <c:axId val="17621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3288"/>
        <c:crosses val="autoZero"/>
        <c:auto val="1"/>
        <c:lblAlgn val="ctr"/>
        <c:lblOffset val="100"/>
        <c:noMultiLvlLbl val="0"/>
      </c:catAx>
      <c:valAx>
        <c:axId val="176213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62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4EC6F-9B97-4B0E-8C71-1BBA6B718C16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EF47C-8115-4389-A16E-9A139922400B}">
      <dgm:prSet/>
      <dgm:spPr/>
      <dgm:t>
        <a:bodyPr/>
        <a:lstStyle/>
        <a:p>
          <a:pPr>
            <a:defRPr b="1"/>
          </a:pPr>
          <a:r>
            <a:rPr lang="en-US"/>
            <a:t>23 Sep. 2022</a:t>
          </a:r>
        </a:p>
      </dgm:t>
    </dgm:pt>
    <dgm:pt modelId="{77607E19-F54D-489B-88D1-43C879D66B8C}" type="parTrans" cxnId="{DA7EDEE0-00B2-41B2-A575-328BF9D7CFB7}">
      <dgm:prSet/>
      <dgm:spPr/>
      <dgm:t>
        <a:bodyPr/>
        <a:lstStyle/>
        <a:p>
          <a:endParaRPr lang="en-US"/>
        </a:p>
      </dgm:t>
    </dgm:pt>
    <dgm:pt modelId="{282EA4A1-456D-434A-B751-8D1EAEF0300A}" type="sibTrans" cxnId="{DA7EDEE0-00B2-41B2-A575-328BF9D7CFB7}">
      <dgm:prSet/>
      <dgm:spPr/>
      <dgm:t>
        <a:bodyPr/>
        <a:lstStyle/>
        <a:p>
          <a:endParaRPr lang="en-US"/>
        </a:p>
      </dgm:t>
    </dgm:pt>
    <dgm:pt modelId="{443762B7-92DB-470E-AF55-F4DA0A78A85C}">
      <dgm:prSet/>
      <dgm:spPr/>
      <dgm:t>
        <a:bodyPr/>
        <a:lstStyle/>
        <a:p>
          <a:r>
            <a:rPr lang="en-US" dirty="0"/>
            <a:t>Mesa de Gestión del Riesgo </a:t>
          </a:r>
        </a:p>
      </dgm:t>
    </dgm:pt>
    <dgm:pt modelId="{8A33CC8D-02F1-4089-A7B2-CFD2E690F0B1}" type="parTrans" cxnId="{8704E37C-2A72-47E0-A5A9-D9FE2FFC3CE6}">
      <dgm:prSet/>
      <dgm:spPr/>
      <dgm:t>
        <a:bodyPr/>
        <a:lstStyle/>
        <a:p>
          <a:endParaRPr lang="en-US"/>
        </a:p>
      </dgm:t>
    </dgm:pt>
    <dgm:pt modelId="{85EFC34A-F90D-4F21-B096-D86F1E1CB7B3}" type="sibTrans" cxnId="{8704E37C-2A72-47E0-A5A9-D9FE2FFC3CE6}">
      <dgm:prSet/>
      <dgm:spPr/>
      <dgm:t>
        <a:bodyPr/>
        <a:lstStyle/>
        <a:p>
          <a:endParaRPr lang="en-US"/>
        </a:p>
      </dgm:t>
    </dgm:pt>
    <dgm:pt modelId="{FA8316BD-81B5-4EE5-994E-829BA3C60F8D}">
      <dgm:prSet/>
      <dgm:spPr/>
      <dgm:t>
        <a:bodyPr/>
        <a:lstStyle/>
        <a:p>
          <a:pPr>
            <a:defRPr b="1"/>
          </a:pPr>
          <a:r>
            <a:rPr lang="en-US"/>
            <a:t>10 - 17 Oct. 2022</a:t>
          </a:r>
        </a:p>
      </dgm:t>
    </dgm:pt>
    <dgm:pt modelId="{BC9BF90C-7E11-481F-9D8E-E5524D1D541C}" type="parTrans" cxnId="{AC112C3F-1477-4581-AC07-8033F829302B}">
      <dgm:prSet/>
      <dgm:spPr/>
      <dgm:t>
        <a:bodyPr/>
        <a:lstStyle/>
        <a:p>
          <a:endParaRPr lang="en-US"/>
        </a:p>
      </dgm:t>
    </dgm:pt>
    <dgm:pt modelId="{E051E9CD-33C0-46A7-A3C2-CE62A82AB432}" type="sibTrans" cxnId="{AC112C3F-1477-4581-AC07-8033F829302B}">
      <dgm:prSet/>
      <dgm:spPr/>
      <dgm:t>
        <a:bodyPr/>
        <a:lstStyle/>
        <a:p>
          <a:endParaRPr lang="en-US"/>
        </a:p>
      </dgm:t>
    </dgm:pt>
    <dgm:pt modelId="{FCFD88AA-2E7C-40AC-A95E-49EE0609E570}">
      <dgm:prSet/>
      <dgm:spPr/>
      <dgm:t>
        <a:bodyPr/>
        <a:lstStyle/>
        <a:p>
          <a:r>
            <a:rPr lang="es-CR" noProof="0"/>
            <a:t>Sector Académico </a:t>
          </a:r>
        </a:p>
      </dgm:t>
    </dgm:pt>
    <dgm:pt modelId="{B5053CA3-A38B-4441-893C-726BF2486ED1}" type="parTrans" cxnId="{2C89C3CB-B03B-4D89-A78F-4538B16837E2}">
      <dgm:prSet/>
      <dgm:spPr/>
      <dgm:t>
        <a:bodyPr/>
        <a:lstStyle/>
        <a:p>
          <a:endParaRPr lang="en-US"/>
        </a:p>
      </dgm:t>
    </dgm:pt>
    <dgm:pt modelId="{952894F5-8516-4DE7-9C22-F912D8E9C4B4}" type="sibTrans" cxnId="{2C89C3CB-B03B-4D89-A78F-4538B16837E2}">
      <dgm:prSet/>
      <dgm:spPr/>
      <dgm:t>
        <a:bodyPr/>
        <a:lstStyle/>
        <a:p>
          <a:endParaRPr lang="en-US"/>
        </a:p>
      </dgm:t>
    </dgm:pt>
    <dgm:pt modelId="{0E4E450C-5892-4A10-91CC-956B6CD197F0}">
      <dgm:prSet/>
      <dgm:spPr/>
      <dgm:t>
        <a:bodyPr/>
        <a:lstStyle/>
        <a:p>
          <a:r>
            <a:rPr lang="es-CR" noProof="0"/>
            <a:t>Comités Asesores Técnicos</a:t>
          </a:r>
        </a:p>
      </dgm:t>
    </dgm:pt>
    <dgm:pt modelId="{C59B40C8-6EC2-4DEB-A1DD-01D75885F7D7}" type="parTrans" cxnId="{5DAC22B8-9B0C-4469-8D49-43A28D0AEDCB}">
      <dgm:prSet/>
      <dgm:spPr/>
      <dgm:t>
        <a:bodyPr/>
        <a:lstStyle/>
        <a:p>
          <a:endParaRPr lang="en-US"/>
        </a:p>
      </dgm:t>
    </dgm:pt>
    <dgm:pt modelId="{99B4DB8B-C8A9-48DC-A637-D92F798841D1}" type="sibTrans" cxnId="{5DAC22B8-9B0C-4469-8D49-43A28D0AEDCB}">
      <dgm:prSet/>
      <dgm:spPr/>
      <dgm:t>
        <a:bodyPr/>
        <a:lstStyle/>
        <a:p>
          <a:endParaRPr lang="en-US"/>
        </a:p>
      </dgm:t>
    </dgm:pt>
    <dgm:pt modelId="{D5885A19-A2B4-4685-89A8-65D30614DC49}">
      <dgm:prSet/>
      <dgm:spPr/>
      <dgm:t>
        <a:bodyPr/>
        <a:lstStyle/>
        <a:p>
          <a:r>
            <a:rPr lang="es-CR" noProof="0"/>
            <a:t>Municipalidades </a:t>
          </a:r>
        </a:p>
      </dgm:t>
    </dgm:pt>
    <dgm:pt modelId="{DC53EF07-516A-49B7-A9EA-DB064C4B6797}" type="parTrans" cxnId="{C81D75E1-405E-42BF-B84A-58CB52B41D5B}">
      <dgm:prSet/>
      <dgm:spPr/>
      <dgm:t>
        <a:bodyPr/>
        <a:lstStyle/>
        <a:p>
          <a:endParaRPr lang="en-US"/>
        </a:p>
      </dgm:t>
    </dgm:pt>
    <dgm:pt modelId="{5CFA9D04-A194-4E6B-9889-3D43E4CA7562}" type="sibTrans" cxnId="{C81D75E1-405E-42BF-B84A-58CB52B41D5B}">
      <dgm:prSet/>
      <dgm:spPr/>
      <dgm:t>
        <a:bodyPr/>
        <a:lstStyle/>
        <a:p>
          <a:endParaRPr lang="en-US"/>
        </a:p>
      </dgm:t>
    </dgm:pt>
    <dgm:pt modelId="{7CA2B559-D631-49F0-A885-7A242CD0FC79}">
      <dgm:prSet/>
      <dgm:spPr/>
      <dgm:t>
        <a:bodyPr/>
        <a:lstStyle/>
        <a:p>
          <a:r>
            <a:rPr lang="es-CR" noProof="0"/>
            <a:t>Comités de Emergencias </a:t>
          </a:r>
        </a:p>
      </dgm:t>
    </dgm:pt>
    <dgm:pt modelId="{81840944-9836-436F-B678-49B5679772A6}" type="parTrans" cxnId="{CFEB992F-A2DE-4E91-B7B9-18BC3F164FBE}">
      <dgm:prSet/>
      <dgm:spPr/>
      <dgm:t>
        <a:bodyPr/>
        <a:lstStyle/>
        <a:p>
          <a:endParaRPr lang="en-US"/>
        </a:p>
      </dgm:t>
    </dgm:pt>
    <dgm:pt modelId="{E6118163-1D10-40D0-B65A-CCCB14B46747}" type="sibTrans" cxnId="{CFEB992F-A2DE-4E91-B7B9-18BC3F164FBE}">
      <dgm:prSet/>
      <dgm:spPr/>
      <dgm:t>
        <a:bodyPr/>
        <a:lstStyle/>
        <a:p>
          <a:endParaRPr lang="en-US"/>
        </a:p>
      </dgm:t>
    </dgm:pt>
    <dgm:pt modelId="{C0A048D5-4623-4B11-AECB-996A433E662C}">
      <dgm:prSet/>
      <dgm:spPr/>
      <dgm:t>
        <a:bodyPr/>
        <a:lstStyle/>
        <a:p>
          <a:pPr>
            <a:defRPr b="1"/>
          </a:pPr>
          <a:r>
            <a:rPr lang="es-CR" noProof="0"/>
            <a:t>27 Oct. </a:t>
          </a:r>
          <a:r>
            <a:rPr lang="es-CR" noProof="0" dirty="0"/>
            <a:t>2022</a:t>
          </a:r>
        </a:p>
      </dgm:t>
    </dgm:pt>
    <dgm:pt modelId="{08547A3D-CA53-4968-BE18-9041C4BF2E5F}" type="parTrans" cxnId="{B14CE42E-6F6D-45F3-A999-965AF3CBCEFA}">
      <dgm:prSet/>
      <dgm:spPr/>
      <dgm:t>
        <a:bodyPr/>
        <a:lstStyle/>
        <a:p>
          <a:endParaRPr lang="es-CR"/>
        </a:p>
      </dgm:t>
    </dgm:pt>
    <dgm:pt modelId="{987CFABA-63E4-44A3-BC6F-1DE29CC46EB5}" type="sibTrans" cxnId="{B14CE42E-6F6D-45F3-A999-965AF3CBCEFA}">
      <dgm:prSet/>
      <dgm:spPr/>
      <dgm:t>
        <a:bodyPr/>
        <a:lstStyle/>
        <a:p>
          <a:endParaRPr lang="es-CR"/>
        </a:p>
      </dgm:t>
    </dgm:pt>
    <dgm:pt modelId="{51B0E70F-C0E4-41A8-AF6E-33B338BDFA62}">
      <dgm:prSet/>
      <dgm:spPr/>
      <dgm:t>
        <a:bodyPr/>
        <a:lstStyle/>
        <a:p>
          <a:r>
            <a:rPr lang="es-CR" noProof="0" dirty="0"/>
            <a:t>Centro de Operaciones de Emergencias</a:t>
          </a:r>
        </a:p>
      </dgm:t>
    </dgm:pt>
    <dgm:pt modelId="{3D6672F7-DD74-41D7-B98B-1959F1EB0CD9}" type="parTrans" cxnId="{B0F5C5BA-F920-42B7-A7D7-54CB2FFE9429}">
      <dgm:prSet/>
      <dgm:spPr/>
      <dgm:t>
        <a:bodyPr/>
        <a:lstStyle/>
        <a:p>
          <a:endParaRPr lang="es-CR"/>
        </a:p>
      </dgm:t>
    </dgm:pt>
    <dgm:pt modelId="{A6B6CE04-0AF1-421D-BE10-FEBBBB24CEF3}" type="sibTrans" cxnId="{B0F5C5BA-F920-42B7-A7D7-54CB2FFE9429}">
      <dgm:prSet/>
      <dgm:spPr/>
      <dgm:t>
        <a:bodyPr/>
        <a:lstStyle/>
        <a:p>
          <a:endParaRPr lang="es-CR"/>
        </a:p>
      </dgm:t>
    </dgm:pt>
    <dgm:pt modelId="{A16ABC3D-3210-4CB0-8322-D220C257B4C4}">
      <dgm:prSet/>
      <dgm:spPr/>
      <dgm:t>
        <a:bodyPr/>
        <a:lstStyle/>
        <a:p>
          <a:pPr>
            <a:defRPr b="1"/>
          </a:pPr>
          <a:r>
            <a:rPr lang="es-CR" noProof="0"/>
            <a:t>28 Oct. – 1 Nov. 2022</a:t>
          </a:r>
        </a:p>
      </dgm:t>
    </dgm:pt>
    <dgm:pt modelId="{786B3759-D5ED-4DEB-A4DB-A0372C018E58}" type="parTrans" cxnId="{3E994BDF-AFA4-4BD5-BC51-8DCB3C1B8D19}">
      <dgm:prSet/>
      <dgm:spPr/>
      <dgm:t>
        <a:bodyPr/>
        <a:lstStyle/>
        <a:p>
          <a:endParaRPr lang="es-CR"/>
        </a:p>
      </dgm:t>
    </dgm:pt>
    <dgm:pt modelId="{996FD378-4559-46AC-90E1-28BBC41B6EE6}" type="sibTrans" cxnId="{3E994BDF-AFA4-4BD5-BC51-8DCB3C1B8D19}">
      <dgm:prSet/>
      <dgm:spPr/>
      <dgm:t>
        <a:bodyPr/>
        <a:lstStyle/>
        <a:p>
          <a:endParaRPr lang="es-CR"/>
        </a:p>
      </dgm:t>
    </dgm:pt>
    <dgm:pt modelId="{B0D52A05-2F88-45D5-AECD-8CFAB17CC461}">
      <dgm:prSet/>
      <dgm:spPr/>
      <dgm:t>
        <a:bodyPr/>
        <a:lstStyle/>
        <a:p>
          <a:r>
            <a:rPr lang="es-CR" noProof="0"/>
            <a:t>Unidades Ejecutoras</a:t>
          </a:r>
        </a:p>
      </dgm:t>
    </dgm:pt>
    <dgm:pt modelId="{134A0A92-AF9B-4FE4-9E9D-C75154BACF8D}" type="parTrans" cxnId="{66BD21D6-67DA-4216-BD83-D3E9BCDD5988}">
      <dgm:prSet/>
      <dgm:spPr/>
      <dgm:t>
        <a:bodyPr/>
        <a:lstStyle/>
        <a:p>
          <a:endParaRPr lang="es-CR"/>
        </a:p>
      </dgm:t>
    </dgm:pt>
    <dgm:pt modelId="{DB592DB1-C408-482B-A626-9C98A78EDF21}" type="sibTrans" cxnId="{66BD21D6-67DA-4216-BD83-D3E9BCDD5988}">
      <dgm:prSet/>
      <dgm:spPr/>
      <dgm:t>
        <a:bodyPr/>
        <a:lstStyle/>
        <a:p>
          <a:endParaRPr lang="es-CR"/>
        </a:p>
      </dgm:t>
    </dgm:pt>
    <dgm:pt modelId="{B12714DA-53F0-402F-9E18-2F9996CD91A4}">
      <dgm:prSet/>
      <dgm:spPr/>
      <dgm:t>
        <a:bodyPr/>
        <a:lstStyle/>
        <a:p>
          <a:pPr>
            <a:defRPr b="1"/>
          </a:pPr>
          <a:r>
            <a:rPr lang="es-MX" noProof="0"/>
            <a:t>3  – 9 Nov. 2022</a:t>
          </a:r>
          <a:endParaRPr lang="es-CR" noProof="0"/>
        </a:p>
      </dgm:t>
    </dgm:pt>
    <dgm:pt modelId="{928767B0-C233-48C2-81F2-A7AF60D0549E}" type="parTrans" cxnId="{4718D6DF-EE07-4E09-A478-FDA910B5E668}">
      <dgm:prSet/>
      <dgm:spPr/>
      <dgm:t>
        <a:bodyPr/>
        <a:lstStyle/>
        <a:p>
          <a:endParaRPr lang="es-CR"/>
        </a:p>
      </dgm:t>
    </dgm:pt>
    <dgm:pt modelId="{8984AD7C-2CCC-4674-9A46-92CFF63D6C5B}" type="sibTrans" cxnId="{4718D6DF-EE07-4E09-A478-FDA910B5E668}">
      <dgm:prSet/>
      <dgm:spPr/>
      <dgm:t>
        <a:bodyPr/>
        <a:lstStyle/>
        <a:p>
          <a:endParaRPr lang="es-CR"/>
        </a:p>
      </dgm:t>
    </dgm:pt>
    <dgm:pt modelId="{E5EACEED-0827-483E-BF93-F099715469AE}">
      <dgm:prSet/>
      <dgm:spPr/>
      <dgm:t>
        <a:bodyPr/>
        <a:lstStyle/>
        <a:p>
          <a:r>
            <a:rPr lang="es-MX" b="0" kern="1200" noProof="0" dirty="0">
              <a:latin typeface="Calibri"/>
              <a:ea typeface="+mn-ea"/>
              <a:cs typeface="+mn-cs"/>
            </a:rPr>
            <a:t>Direcciones de Planificación Sectorial</a:t>
          </a:r>
          <a:endParaRPr lang="es-CR" b="0" kern="1200" noProof="0" dirty="0">
            <a:latin typeface="Calibri"/>
            <a:ea typeface="+mn-ea"/>
            <a:cs typeface="+mn-cs"/>
          </a:endParaRPr>
        </a:p>
      </dgm:t>
    </dgm:pt>
    <dgm:pt modelId="{5C532F58-A092-4F22-9CD6-C8EDFE9AB5B4}" type="parTrans" cxnId="{5593513F-8455-47D7-A9AE-2FCA61D601A5}">
      <dgm:prSet/>
      <dgm:spPr/>
      <dgm:t>
        <a:bodyPr/>
        <a:lstStyle/>
        <a:p>
          <a:endParaRPr lang="es-CR"/>
        </a:p>
      </dgm:t>
    </dgm:pt>
    <dgm:pt modelId="{3CD1260F-649D-4F01-B578-710D4DDA8D58}" type="sibTrans" cxnId="{5593513F-8455-47D7-A9AE-2FCA61D601A5}">
      <dgm:prSet/>
      <dgm:spPr/>
      <dgm:t>
        <a:bodyPr/>
        <a:lstStyle/>
        <a:p>
          <a:endParaRPr lang="es-CR"/>
        </a:p>
      </dgm:t>
    </dgm:pt>
    <dgm:pt modelId="{386B1FDF-8CD1-4B02-ACB5-491023E82709}">
      <dgm:prSet/>
      <dgm:spPr/>
      <dgm:t>
        <a:bodyPr/>
        <a:lstStyle/>
        <a:p>
          <a:pPr>
            <a:defRPr b="1"/>
          </a:pPr>
          <a:r>
            <a:rPr lang="es-MX" noProof="0" dirty="0"/>
            <a:t>14 – 21 Nov. 2022</a:t>
          </a:r>
          <a:endParaRPr lang="es-CR" noProof="0" dirty="0"/>
        </a:p>
      </dgm:t>
    </dgm:pt>
    <dgm:pt modelId="{6C154310-3CA1-48A2-B444-5D6E70F41884}" type="parTrans" cxnId="{FF5B4095-50E9-4B98-BDBE-EC620DF72368}">
      <dgm:prSet/>
      <dgm:spPr/>
      <dgm:t>
        <a:bodyPr/>
        <a:lstStyle/>
        <a:p>
          <a:endParaRPr lang="es-CR"/>
        </a:p>
      </dgm:t>
    </dgm:pt>
    <dgm:pt modelId="{BC31EC86-BC24-4208-813C-C56C2D04DE51}" type="sibTrans" cxnId="{FF5B4095-50E9-4B98-BDBE-EC620DF72368}">
      <dgm:prSet/>
      <dgm:spPr/>
      <dgm:t>
        <a:bodyPr/>
        <a:lstStyle/>
        <a:p>
          <a:endParaRPr lang="es-CR"/>
        </a:p>
      </dgm:t>
    </dgm:pt>
    <dgm:pt modelId="{CC01E0FB-88D7-439A-A4F2-2F541243DCEB}">
      <dgm:prSet custT="1"/>
      <dgm:spPr/>
      <dgm:t>
        <a:bodyPr/>
        <a:lstStyle/>
        <a:p>
          <a:r>
            <a:rPr lang="es-MX" sz="1300" b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Convocatoria a Comités de Seguimiento: Reducción y Reconstrucción</a:t>
          </a:r>
          <a:endParaRPr lang="es-CR" sz="13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09D99A7-E7BC-4FEE-909D-6EC873E9F59F}" type="parTrans" cxnId="{B8277132-9A7A-440D-B6ED-54950259A894}">
      <dgm:prSet/>
      <dgm:spPr/>
      <dgm:t>
        <a:bodyPr/>
        <a:lstStyle/>
        <a:p>
          <a:endParaRPr lang="es-CR"/>
        </a:p>
      </dgm:t>
    </dgm:pt>
    <dgm:pt modelId="{A329B8EB-EFF6-40E9-8B0F-714BC7A80801}" type="sibTrans" cxnId="{B8277132-9A7A-440D-B6ED-54950259A894}">
      <dgm:prSet/>
      <dgm:spPr/>
      <dgm:t>
        <a:bodyPr/>
        <a:lstStyle/>
        <a:p>
          <a:endParaRPr lang="es-CR"/>
        </a:p>
      </dgm:t>
    </dgm:pt>
    <dgm:pt modelId="{3DA91E87-3FE3-49B0-8159-D9D0F76B3EA3}">
      <dgm:prSet custT="1"/>
      <dgm:spPr/>
      <dgm:t>
        <a:bodyPr/>
        <a:lstStyle/>
        <a:p>
          <a:r>
            <a:rPr lang="es-ES" sz="13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Comité Asesor de Cooperación Internacional - CATAI</a:t>
          </a:r>
          <a:endParaRPr lang="es-CR" sz="13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18BCA89-8FB0-49E6-A275-AC32C3723983}" type="parTrans" cxnId="{2FBB3233-84C8-4A38-B48E-BB5EC2C4BDEA}">
      <dgm:prSet/>
      <dgm:spPr/>
      <dgm:t>
        <a:bodyPr/>
        <a:lstStyle/>
        <a:p>
          <a:endParaRPr lang="es-CR"/>
        </a:p>
      </dgm:t>
    </dgm:pt>
    <dgm:pt modelId="{D1985057-2BBB-4266-8133-C2E8D2EA5479}" type="sibTrans" cxnId="{2FBB3233-84C8-4A38-B48E-BB5EC2C4BDEA}">
      <dgm:prSet/>
      <dgm:spPr/>
      <dgm:t>
        <a:bodyPr/>
        <a:lstStyle/>
        <a:p>
          <a:endParaRPr lang="es-CR"/>
        </a:p>
      </dgm:t>
    </dgm:pt>
    <dgm:pt modelId="{FBE3A9C8-E074-42A3-90A4-E87D470D5709}" type="pres">
      <dgm:prSet presAssocID="{D434EC6F-9B97-4B0E-8C71-1BBA6B718C16}" presName="root" presStyleCnt="0">
        <dgm:presLayoutVars>
          <dgm:chMax/>
          <dgm:chPref/>
          <dgm:animLvl val="lvl"/>
        </dgm:presLayoutVars>
      </dgm:prSet>
      <dgm:spPr/>
    </dgm:pt>
    <dgm:pt modelId="{FDE1C8F7-D6DF-4557-B4DA-C7DBDC3886C9}" type="pres">
      <dgm:prSet presAssocID="{D434EC6F-9B97-4B0E-8C71-1BBA6B718C16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B92B76A-80E2-4EDB-AC4E-5A298192B298}" type="pres">
      <dgm:prSet presAssocID="{D434EC6F-9B97-4B0E-8C71-1BBA6B718C16}" presName="nodes" presStyleCnt="0">
        <dgm:presLayoutVars>
          <dgm:chMax/>
          <dgm:chPref/>
          <dgm:animLvl val="lvl"/>
        </dgm:presLayoutVars>
      </dgm:prSet>
      <dgm:spPr/>
    </dgm:pt>
    <dgm:pt modelId="{77D97030-4F32-4517-8098-C69AF5C91450}" type="pres">
      <dgm:prSet presAssocID="{566EF47C-8115-4389-A16E-9A139922400B}" presName="composite" presStyleCnt="0"/>
      <dgm:spPr/>
    </dgm:pt>
    <dgm:pt modelId="{DEFB00F4-A86C-4CEA-B6FB-88560BE4E6F5}" type="pres">
      <dgm:prSet presAssocID="{566EF47C-8115-4389-A16E-9A139922400B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223C64D-42F8-4B1B-862A-C12DDBA81148}" type="pres">
      <dgm:prSet presAssocID="{566EF47C-8115-4389-A16E-9A139922400B}" presName="DropPinPlaceHolder" presStyleCnt="0"/>
      <dgm:spPr/>
    </dgm:pt>
    <dgm:pt modelId="{DDFC8C52-A261-416F-8F12-9A3FBC782610}" type="pres">
      <dgm:prSet presAssocID="{566EF47C-8115-4389-A16E-9A139922400B}" presName="DropPin" presStyleLbl="alignNode1" presStyleIdx="0" presStyleCnt="6"/>
      <dgm:spPr/>
    </dgm:pt>
    <dgm:pt modelId="{054EF730-625F-4A14-A255-39A30ACDA885}" type="pres">
      <dgm:prSet presAssocID="{566EF47C-8115-4389-A16E-9A139922400B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BF028CE-81EB-4A3C-92EE-F8CCFFCECAE7}" type="pres">
      <dgm:prSet presAssocID="{566EF47C-8115-4389-A16E-9A139922400B}" presName="L2TextContainer" presStyleLbl="revTx" presStyleIdx="0" presStyleCnt="12">
        <dgm:presLayoutVars>
          <dgm:bulletEnabled val="1"/>
        </dgm:presLayoutVars>
      </dgm:prSet>
      <dgm:spPr/>
    </dgm:pt>
    <dgm:pt modelId="{4A86FD99-1058-4FD3-9B6B-92C9BCB903DD}" type="pres">
      <dgm:prSet presAssocID="{566EF47C-8115-4389-A16E-9A139922400B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ADF4B820-F60B-4E11-A43D-C5704D0D8233}" type="pres">
      <dgm:prSet presAssocID="{566EF47C-8115-4389-A16E-9A139922400B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222ACF3-EBC7-4FBF-B3F4-3C86B01019A5}" type="pres">
      <dgm:prSet presAssocID="{566EF47C-8115-4389-A16E-9A139922400B}" presName="EmptyPlaceHolder" presStyleCnt="0"/>
      <dgm:spPr/>
    </dgm:pt>
    <dgm:pt modelId="{FD64C94E-88AC-4AF5-B1B2-CA2EABDF5EAA}" type="pres">
      <dgm:prSet presAssocID="{282EA4A1-456D-434A-B751-8D1EAEF0300A}" presName="spaceBetweenRectangles" presStyleCnt="0"/>
      <dgm:spPr/>
    </dgm:pt>
    <dgm:pt modelId="{613CE167-77F8-465D-948E-03D42E4019F2}" type="pres">
      <dgm:prSet presAssocID="{FA8316BD-81B5-4EE5-994E-829BA3C60F8D}" presName="composite" presStyleCnt="0"/>
      <dgm:spPr/>
    </dgm:pt>
    <dgm:pt modelId="{FD712ADA-41AE-440A-96CF-A2165C629768}" type="pres">
      <dgm:prSet presAssocID="{FA8316BD-81B5-4EE5-994E-829BA3C60F8D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BF0424C-9393-4FEB-8996-FAE9BE7D35A1}" type="pres">
      <dgm:prSet presAssocID="{FA8316BD-81B5-4EE5-994E-829BA3C60F8D}" presName="DropPinPlaceHolder" presStyleCnt="0"/>
      <dgm:spPr/>
    </dgm:pt>
    <dgm:pt modelId="{F36B2371-3E78-46B3-8465-8B7E66E35367}" type="pres">
      <dgm:prSet presAssocID="{FA8316BD-81B5-4EE5-994E-829BA3C60F8D}" presName="DropPin" presStyleLbl="alignNode1" presStyleIdx="1" presStyleCnt="6"/>
      <dgm:spPr/>
    </dgm:pt>
    <dgm:pt modelId="{7D0987F0-FC1E-4776-B338-6252E70C4456}" type="pres">
      <dgm:prSet presAssocID="{FA8316BD-81B5-4EE5-994E-829BA3C60F8D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BE313FD-6845-4C2F-A5DB-DE9D04ED5518}" type="pres">
      <dgm:prSet presAssocID="{FA8316BD-81B5-4EE5-994E-829BA3C60F8D}" presName="L2TextContainer" presStyleLbl="revTx" presStyleIdx="2" presStyleCnt="12">
        <dgm:presLayoutVars>
          <dgm:bulletEnabled val="1"/>
        </dgm:presLayoutVars>
      </dgm:prSet>
      <dgm:spPr/>
    </dgm:pt>
    <dgm:pt modelId="{ACD9F903-C396-467B-BEA8-3050C7F08E53}" type="pres">
      <dgm:prSet presAssocID="{FA8316BD-81B5-4EE5-994E-829BA3C60F8D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5C390D3B-9866-4965-AC0F-0C1F433A21CE}" type="pres">
      <dgm:prSet presAssocID="{FA8316BD-81B5-4EE5-994E-829BA3C60F8D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D6C1994-7367-4DFC-A0A7-D4641A7ADCBA}" type="pres">
      <dgm:prSet presAssocID="{FA8316BD-81B5-4EE5-994E-829BA3C60F8D}" presName="EmptyPlaceHolder" presStyleCnt="0"/>
      <dgm:spPr/>
    </dgm:pt>
    <dgm:pt modelId="{0482C6AB-5DBE-4E6B-B7E6-50AACCE6D09B}" type="pres">
      <dgm:prSet presAssocID="{E051E9CD-33C0-46A7-A3C2-CE62A82AB432}" presName="spaceBetweenRectangles" presStyleCnt="0"/>
      <dgm:spPr/>
    </dgm:pt>
    <dgm:pt modelId="{7A8FF259-5C6F-4155-BABF-670BCB6597EC}" type="pres">
      <dgm:prSet presAssocID="{C0A048D5-4623-4B11-AECB-996A433E662C}" presName="composite" presStyleCnt="0"/>
      <dgm:spPr/>
    </dgm:pt>
    <dgm:pt modelId="{E844E1E8-D658-436B-8D2D-DB35399EF60A}" type="pres">
      <dgm:prSet presAssocID="{C0A048D5-4623-4B11-AECB-996A433E662C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FD2040-EE0E-4B9D-8828-A68EC5D5C54C}" type="pres">
      <dgm:prSet presAssocID="{C0A048D5-4623-4B11-AECB-996A433E662C}" presName="DropPinPlaceHolder" presStyleCnt="0"/>
      <dgm:spPr/>
    </dgm:pt>
    <dgm:pt modelId="{01170599-1D75-4F38-8E8F-51D87153B6A4}" type="pres">
      <dgm:prSet presAssocID="{C0A048D5-4623-4B11-AECB-996A433E662C}" presName="DropPin" presStyleLbl="alignNode1" presStyleIdx="2" presStyleCnt="6"/>
      <dgm:spPr/>
    </dgm:pt>
    <dgm:pt modelId="{D1342469-0AB8-4BF8-A09C-478C24C8BF36}" type="pres">
      <dgm:prSet presAssocID="{C0A048D5-4623-4B11-AECB-996A433E662C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C0BB49E-9149-4558-A01B-66961B63E5B3}" type="pres">
      <dgm:prSet presAssocID="{C0A048D5-4623-4B11-AECB-996A433E662C}" presName="L2TextContainer" presStyleLbl="revTx" presStyleIdx="4" presStyleCnt="12">
        <dgm:presLayoutVars>
          <dgm:bulletEnabled val="1"/>
        </dgm:presLayoutVars>
      </dgm:prSet>
      <dgm:spPr/>
    </dgm:pt>
    <dgm:pt modelId="{29D5EC99-C70F-4EE6-B77E-83C8EE6E53A6}" type="pres">
      <dgm:prSet presAssocID="{C0A048D5-4623-4B11-AECB-996A433E662C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65FF2A97-29F7-4BC4-BEC3-ABB7CCB1C865}" type="pres">
      <dgm:prSet presAssocID="{C0A048D5-4623-4B11-AECB-996A433E662C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F4634E6-5EE1-4258-81BF-F8A1E4682B9D}" type="pres">
      <dgm:prSet presAssocID="{C0A048D5-4623-4B11-AECB-996A433E662C}" presName="EmptyPlaceHolder" presStyleCnt="0"/>
      <dgm:spPr/>
    </dgm:pt>
    <dgm:pt modelId="{D3F95988-33ED-45BB-97FA-CA957AFCBA03}" type="pres">
      <dgm:prSet presAssocID="{987CFABA-63E4-44A3-BC6F-1DE29CC46EB5}" presName="spaceBetweenRectangles" presStyleCnt="0"/>
      <dgm:spPr/>
    </dgm:pt>
    <dgm:pt modelId="{444C4F14-CBE6-47A5-8439-9A373F624F5C}" type="pres">
      <dgm:prSet presAssocID="{A16ABC3D-3210-4CB0-8322-D220C257B4C4}" presName="composite" presStyleCnt="0"/>
      <dgm:spPr/>
    </dgm:pt>
    <dgm:pt modelId="{1F440880-8812-4ADB-BA03-5381AD2DEB61}" type="pres">
      <dgm:prSet presAssocID="{A16ABC3D-3210-4CB0-8322-D220C257B4C4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ED99C1-A55B-4CD6-A499-29BADEBFBDFC}" type="pres">
      <dgm:prSet presAssocID="{A16ABC3D-3210-4CB0-8322-D220C257B4C4}" presName="DropPinPlaceHolder" presStyleCnt="0"/>
      <dgm:spPr/>
    </dgm:pt>
    <dgm:pt modelId="{E2025CA3-4824-4E4A-809D-6C3A7C43534D}" type="pres">
      <dgm:prSet presAssocID="{A16ABC3D-3210-4CB0-8322-D220C257B4C4}" presName="DropPin" presStyleLbl="alignNode1" presStyleIdx="3" presStyleCnt="6"/>
      <dgm:spPr/>
    </dgm:pt>
    <dgm:pt modelId="{9A1617B1-DCBE-4D07-9BB2-73A2318C5A93}" type="pres">
      <dgm:prSet presAssocID="{A16ABC3D-3210-4CB0-8322-D220C257B4C4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7DFC637-CDB0-4703-9AA8-3DFFA0B14B22}" type="pres">
      <dgm:prSet presAssocID="{A16ABC3D-3210-4CB0-8322-D220C257B4C4}" presName="L2TextContainer" presStyleLbl="revTx" presStyleIdx="6" presStyleCnt="12">
        <dgm:presLayoutVars>
          <dgm:bulletEnabled val="1"/>
        </dgm:presLayoutVars>
      </dgm:prSet>
      <dgm:spPr/>
    </dgm:pt>
    <dgm:pt modelId="{265F15D8-38FC-4305-A851-4ABE3C0C1B0C}" type="pres">
      <dgm:prSet presAssocID="{A16ABC3D-3210-4CB0-8322-D220C257B4C4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5C2F83D7-FCA4-4753-8B1D-F29FC39C2D40}" type="pres">
      <dgm:prSet presAssocID="{A16ABC3D-3210-4CB0-8322-D220C257B4C4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1FCCB5E-3DC5-4A61-A590-7136094BA970}" type="pres">
      <dgm:prSet presAssocID="{A16ABC3D-3210-4CB0-8322-D220C257B4C4}" presName="EmptyPlaceHolder" presStyleCnt="0"/>
      <dgm:spPr/>
    </dgm:pt>
    <dgm:pt modelId="{BB8E69D7-8B1B-40C3-94FB-FB7EF1ED599F}" type="pres">
      <dgm:prSet presAssocID="{996FD378-4559-46AC-90E1-28BBC41B6EE6}" presName="spaceBetweenRectangles" presStyleCnt="0"/>
      <dgm:spPr/>
    </dgm:pt>
    <dgm:pt modelId="{742BC9C8-0A00-4EB5-AC9D-A0F1A1705740}" type="pres">
      <dgm:prSet presAssocID="{B12714DA-53F0-402F-9E18-2F9996CD91A4}" presName="composite" presStyleCnt="0"/>
      <dgm:spPr/>
    </dgm:pt>
    <dgm:pt modelId="{10F4A6F1-0F96-4D16-A53F-E760553CE077}" type="pres">
      <dgm:prSet presAssocID="{B12714DA-53F0-402F-9E18-2F9996CD91A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A22E61-6A77-446E-BAF4-B19507DA6E70}" type="pres">
      <dgm:prSet presAssocID="{B12714DA-53F0-402F-9E18-2F9996CD91A4}" presName="DropPinPlaceHolder" presStyleCnt="0"/>
      <dgm:spPr/>
    </dgm:pt>
    <dgm:pt modelId="{906E3321-45E3-493A-8656-D777E39E5B79}" type="pres">
      <dgm:prSet presAssocID="{B12714DA-53F0-402F-9E18-2F9996CD91A4}" presName="DropPin" presStyleLbl="alignNode1" presStyleIdx="4" presStyleCnt="6"/>
      <dgm:spPr/>
    </dgm:pt>
    <dgm:pt modelId="{9FE473A7-D4EA-4476-AF18-55CCEBE66646}" type="pres">
      <dgm:prSet presAssocID="{B12714DA-53F0-402F-9E18-2F9996CD91A4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275CC32-D4B2-4C56-9294-65EFD392E5F7}" type="pres">
      <dgm:prSet presAssocID="{B12714DA-53F0-402F-9E18-2F9996CD91A4}" presName="L2TextContainer" presStyleLbl="revTx" presStyleIdx="8" presStyleCnt="12">
        <dgm:presLayoutVars>
          <dgm:bulletEnabled val="1"/>
        </dgm:presLayoutVars>
      </dgm:prSet>
      <dgm:spPr/>
    </dgm:pt>
    <dgm:pt modelId="{0D19C4A8-BF34-44E8-BCD4-B7096791EAEB}" type="pres">
      <dgm:prSet presAssocID="{B12714DA-53F0-402F-9E18-2F9996CD91A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AC26A483-8347-4E5B-B853-9C9E121993D0}" type="pres">
      <dgm:prSet presAssocID="{B12714DA-53F0-402F-9E18-2F9996CD91A4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CA6E19F-F02C-45B8-8C60-85430FB944BA}" type="pres">
      <dgm:prSet presAssocID="{B12714DA-53F0-402F-9E18-2F9996CD91A4}" presName="EmptyPlaceHolder" presStyleCnt="0"/>
      <dgm:spPr/>
    </dgm:pt>
    <dgm:pt modelId="{1EC685C5-DE54-4A19-8BAC-E2AAA0773B44}" type="pres">
      <dgm:prSet presAssocID="{8984AD7C-2CCC-4674-9A46-92CFF63D6C5B}" presName="spaceBetweenRectangles" presStyleCnt="0"/>
      <dgm:spPr/>
    </dgm:pt>
    <dgm:pt modelId="{7C061973-0F16-4628-94B1-8ED8A31026AC}" type="pres">
      <dgm:prSet presAssocID="{386B1FDF-8CD1-4B02-ACB5-491023E82709}" presName="composite" presStyleCnt="0"/>
      <dgm:spPr/>
    </dgm:pt>
    <dgm:pt modelId="{B8E059CA-5C7F-401D-BC30-6D5914503924}" type="pres">
      <dgm:prSet presAssocID="{386B1FDF-8CD1-4B02-ACB5-491023E82709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0D60E17-A5D0-4E03-A6B2-4CD17489B218}" type="pres">
      <dgm:prSet presAssocID="{386B1FDF-8CD1-4B02-ACB5-491023E82709}" presName="DropPinPlaceHolder" presStyleCnt="0"/>
      <dgm:spPr/>
    </dgm:pt>
    <dgm:pt modelId="{A4992E7C-5D47-432A-B416-15E6E618D39F}" type="pres">
      <dgm:prSet presAssocID="{386B1FDF-8CD1-4B02-ACB5-491023E82709}" presName="DropPin" presStyleLbl="alignNode1" presStyleIdx="5" presStyleCnt="6"/>
      <dgm:spPr/>
    </dgm:pt>
    <dgm:pt modelId="{326C85A6-140B-40FB-B1DF-2C4188062D74}" type="pres">
      <dgm:prSet presAssocID="{386B1FDF-8CD1-4B02-ACB5-491023E82709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547A975-2765-4352-B284-53CFF76A31CA}" type="pres">
      <dgm:prSet presAssocID="{386B1FDF-8CD1-4B02-ACB5-491023E82709}" presName="L2TextContainer" presStyleLbl="revTx" presStyleIdx="10" presStyleCnt="12">
        <dgm:presLayoutVars>
          <dgm:bulletEnabled val="1"/>
        </dgm:presLayoutVars>
      </dgm:prSet>
      <dgm:spPr/>
    </dgm:pt>
    <dgm:pt modelId="{81CDCBD9-3BAC-4963-82BB-606FEE03976D}" type="pres">
      <dgm:prSet presAssocID="{386B1FDF-8CD1-4B02-ACB5-491023E82709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E1F807D2-7435-49E1-8FB3-FE38F06A60E7}" type="pres">
      <dgm:prSet presAssocID="{386B1FDF-8CD1-4B02-ACB5-491023E82709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A66A5F5-B352-47BD-97D8-E584B5E4AA3D}" type="pres">
      <dgm:prSet presAssocID="{386B1FDF-8CD1-4B02-ACB5-491023E82709}" presName="EmptyPlaceHolder" presStyleCnt="0"/>
      <dgm:spPr/>
    </dgm:pt>
  </dgm:ptLst>
  <dgm:cxnLst>
    <dgm:cxn modelId="{35A3B50F-F3D4-4119-92B7-45558A71516F}" type="presOf" srcId="{B0D52A05-2F88-45D5-AECD-8CFAB17CC461}" destId="{77DFC637-CDB0-4703-9AA8-3DFFA0B14B22}" srcOrd="0" destOrd="0" presId="urn:microsoft.com/office/officeart/2017/3/layout/DropPinTimeline"/>
    <dgm:cxn modelId="{4EFF0B10-0842-4E95-92DD-FCAD4A34C56C}" type="presOf" srcId="{A16ABC3D-3210-4CB0-8322-D220C257B4C4}" destId="{265F15D8-38FC-4305-A851-4ABE3C0C1B0C}" srcOrd="0" destOrd="0" presId="urn:microsoft.com/office/officeart/2017/3/layout/DropPinTimeline"/>
    <dgm:cxn modelId="{481FA716-80AB-4B3F-B56E-E30DB0B6F729}" type="presOf" srcId="{0E4E450C-5892-4A10-91CC-956B6CD197F0}" destId="{DBE313FD-6845-4C2F-A5DB-DE9D04ED5518}" srcOrd="0" destOrd="1" presId="urn:microsoft.com/office/officeart/2017/3/layout/DropPinTimeline"/>
    <dgm:cxn modelId="{6E7FE816-AA64-49EB-A513-11D2BC156A62}" type="presOf" srcId="{FCFD88AA-2E7C-40AC-A95E-49EE0609E570}" destId="{DBE313FD-6845-4C2F-A5DB-DE9D04ED5518}" srcOrd="0" destOrd="0" presId="urn:microsoft.com/office/officeart/2017/3/layout/DropPinTimeline"/>
    <dgm:cxn modelId="{EC507A17-DDEF-4E45-B209-0F9FD34348E9}" type="presOf" srcId="{C0A048D5-4623-4B11-AECB-996A433E662C}" destId="{29D5EC99-C70F-4EE6-B77E-83C8EE6E53A6}" srcOrd="0" destOrd="0" presId="urn:microsoft.com/office/officeart/2017/3/layout/DropPinTimeline"/>
    <dgm:cxn modelId="{15F49B1A-48A9-439F-AEC1-343DCD56563A}" type="presOf" srcId="{FA8316BD-81B5-4EE5-994E-829BA3C60F8D}" destId="{ACD9F903-C396-467B-BEA8-3050C7F08E53}" srcOrd="0" destOrd="0" presId="urn:microsoft.com/office/officeart/2017/3/layout/DropPinTimeline"/>
    <dgm:cxn modelId="{C827F529-C791-4509-9B91-0B1F7A7695A8}" type="presOf" srcId="{B12714DA-53F0-402F-9E18-2F9996CD91A4}" destId="{0D19C4A8-BF34-44E8-BCD4-B7096791EAEB}" srcOrd="0" destOrd="0" presId="urn:microsoft.com/office/officeart/2017/3/layout/DropPinTimeline"/>
    <dgm:cxn modelId="{B14CE42E-6F6D-45F3-A999-965AF3CBCEFA}" srcId="{D434EC6F-9B97-4B0E-8C71-1BBA6B718C16}" destId="{C0A048D5-4623-4B11-AECB-996A433E662C}" srcOrd="2" destOrd="0" parTransId="{08547A3D-CA53-4968-BE18-9041C4BF2E5F}" sibTransId="{987CFABA-63E4-44A3-BC6F-1DE29CC46EB5}"/>
    <dgm:cxn modelId="{CFEB992F-A2DE-4E91-B7B9-18BC3F164FBE}" srcId="{FA8316BD-81B5-4EE5-994E-829BA3C60F8D}" destId="{7CA2B559-D631-49F0-A885-7A242CD0FC79}" srcOrd="3" destOrd="0" parTransId="{81840944-9836-436F-B678-49B5679772A6}" sibTransId="{E6118163-1D10-40D0-B65A-CCCB14B46747}"/>
    <dgm:cxn modelId="{B8277132-9A7A-440D-B6ED-54950259A894}" srcId="{386B1FDF-8CD1-4B02-ACB5-491023E82709}" destId="{CC01E0FB-88D7-439A-A4F2-2F541243DCEB}" srcOrd="0" destOrd="0" parTransId="{F09D99A7-E7BC-4FEE-909D-6EC873E9F59F}" sibTransId="{A329B8EB-EFF6-40E9-8B0F-714BC7A80801}"/>
    <dgm:cxn modelId="{2FBB3233-84C8-4A38-B48E-BB5EC2C4BDEA}" srcId="{386B1FDF-8CD1-4B02-ACB5-491023E82709}" destId="{3DA91E87-3FE3-49B0-8159-D9D0F76B3EA3}" srcOrd="1" destOrd="0" parTransId="{218BCA89-8FB0-49E6-A275-AC32C3723983}" sibTransId="{D1985057-2BBB-4266-8133-C2E8D2EA5479}"/>
    <dgm:cxn modelId="{AC112C3F-1477-4581-AC07-8033F829302B}" srcId="{D434EC6F-9B97-4B0E-8C71-1BBA6B718C16}" destId="{FA8316BD-81B5-4EE5-994E-829BA3C60F8D}" srcOrd="1" destOrd="0" parTransId="{BC9BF90C-7E11-481F-9D8E-E5524D1D541C}" sibTransId="{E051E9CD-33C0-46A7-A3C2-CE62A82AB432}"/>
    <dgm:cxn modelId="{5593513F-8455-47D7-A9AE-2FCA61D601A5}" srcId="{B12714DA-53F0-402F-9E18-2F9996CD91A4}" destId="{E5EACEED-0827-483E-BF93-F099715469AE}" srcOrd="0" destOrd="0" parTransId="{5C532F58-A092-4F22-9CD6-C8EDFE9AB5B4}" sibTransId="{3CD1260F-649D-4F01-B578-710D4DDA8D58}"/>
    <dgm:cxn modelId="{DC51164A-B429-4931-9046-8FD462508E49}" type="presOf" srcId="{D434EC6F-9B97-4B0E-8C71-1BBA6B718C16}" destId="{FBE3A9C8-E074-42A3-90A4-E87D470D5709}" srcOrd="0" destOrd="0" presId="urn:microsoft.com/office/officeart/2017/3/layout/DropPinTimeline"/>
    <dgm:cxn modelId="{E1987670-DC4F-4886-AB18-64BB3F51315F}" type="presOf" srcId="{51B0E70F-C0E4-41A8-AF6E-33B338BDFA62}" destId="{1C0BB49E-9149-4558-A01B-66961B63E5B3}" srcOrd="0" destOrd="0" presId="urn:microsoft.com/office/officeart/2017/3/layout/DropPinTimeline"/>
    <dgm:cxn modelId="{B3F94D71-3A92-44CC-873C-7AC47439B32B}" type="presOf" srcId="{7CA2B559-D631-49F0-A885-7A242CD0FC79}" destId="{DBE313FD-6845-4C2F-A5DB-DE9D04ED5518}" srcOrd="0" destOrd="3" presId="urn:microsoft.com/office/officeart/2017/3/layout/DropPinTimeline"/>
    <dgm:cxn modelId="{8704E37C-2A72-47E0-A5A9-D9FE2FFC3CE6}" srcId="{566EF47C-8115-4389-A16E-9A139922400B}" destId="{443762B7-92DB-470E-AF55-F4DA0A78A85C}" srcOrd="0" destOrd="0" parTransId="{8A33CC8D-02F1-4089-A7B2-CFD2E690F0B1}" sibTransId="{85EFC34A-F90D-4F21-B096-D86F1E1CB7B3}"/>
    <dgm:cxn modelId="{00993E83-F449-4264-BE64-15087F9F8E47}" type="presOf" srcId="{566EF47C-8115-4389-A16E-9A139922400B}" destId="{4A86FD99-1058-4FD3-9B6B-92C9BCB903DD}" srcOrd="0" destOrd="0" presId="urn:microsoft.com/office/officeart/2017/3/layout/DropPinTimeline"/>
    <dgm:cxn modelId="{FF5B4095-50E9-4B98-BDBE-EC620DF72368}" srcId="{D434EC6F-9B97-4B0E-8C71-1BBA6B718C16}" destId="{386B1FDF-8CD1-4B02-ACB5-491023E82709}" srcOrd="5" destOrd="0" parTransId="{6C154310-3CA1-48A2-B444-5D6E70F41884}" sibTransId="{BC31EC86-BC24-4208-813C-C56C2D04DE51}"/>
    <dgm:cxn modelId="{5DAC22B8-9B0C-4469-8D49-43A28D0AEDCB}" srcId="{FA8316BD-81B5-4EE5-994E-829BA3C60F8D}" destId="{0E4E450C-5892-4A10-91CC-956B6CD197F0}" srcOrd="1" destOrd="0" parTransId="{C59B40C8-6EC2-4DEB-A1DD-01D75885F7D7}" sibTransId="{99B4DB8B-C8A9-48DC-A637-D92F798841D1}"/>
    <dgm:cxn modelId="{B0F5C5BA-F920-42B7-A7D7-54CB2FFE9429}" srcId="{C0A048D5-4623-4B11-AECB-996A433E662C}" destId="{51B0E70F-C0E4-41A8-AF6E-33B338BDFA62}" srcOrd="0" destOrd="0" parTransId="{3D6672F7-DD74-41D7-B98B-1959F1EB0CD9}" sibTransId="{A6B6CE04-0AF1-421D-BE10-FEBBBB24CEF3}"/>
    <dgm:cxn modelId="{DB594CC3-DEB1-4557-A396-C5FAB0039452}" type="presOf" srcId="{386B1FDF-8CD1-4B02-ACB5-491023E82709}" destId="{81CDCBD9-3BAC-4963-82BB-606FEE03976D}" srcOrd="0" destOrd="0" presId="urn:microsoft.com/office/officeart/2017/3/layout/DropPinTimeline"/>
    <dgm:cxn modelId="{2C89C3CB-B03B-4D89-A78F-4538B16837E2}" srcId="{FA8316BD-81B5-4EE5-994E-829BA3C60F8D}" destId="{FCFD88AA-2E7C-40AC-A95E-49EE0609E570}" srcOrd="0" destOrd="0" parTransId="{B5053CA3-A38B-4441-893C-726BF2486ED1}" sibTransId="{952894F5-8516-4DE7-9C22-F912D8E9C4B4}"/>
    <dgm:cxn modelId="{3289F1D3-CB53-4DF3-9760-867C9DE552E6}" type="presOf" srcId="{E5EACEED-0827-483E-BF93-F099715469AE}" destId="{E275CC32-D4B2-4C56-9294-65EFD392E5F7}" srcOrd="0" destOrd="0" presId="urn:microsoft.com/office/officeart/2017/3/layout/DropPinTimeline"/>
    <dgm:cxn modelId="{74EEA4D4-F72A-45B8-9719-D411CDC26E7E}" type="presOf" srcId="{D5885A19-A2B4-4685-89A8-65D30614DC49}" destId="{DBE313FD-6845-4C2F-A5DB-DE9D04ED5518}" srcOrd="0" destOrd="2" presId="urn:microsoft.com/office/officeart/2017/3/layout/DropPinTimeline"/>
    <dgm:cxn modelId="{66BD21D6-67DA-4216-BD83-D3E9BCDD5988}" srcId="{A16ABC3D-3210-4CB0-8322-D220C257B4C4}" destId="{B0D52A05-2F88-45D5-AECD-8CFAB17CC461}" srcOrd="0" destOrd="0" parTransId="{134A0A92-AF9B-4FE4-9E9D-C75154BACF8D}" sibTransId="{DB592DB1-C408-482B-A626-9C98A78EDF21}"/>
    <dgm:cxn modelId="{54F166D8-2769-4402-A54C-752E58361BFC}" type="presOf" srcId="{443762B7-92DB-470E-AF55-F4DA0A78A85C}" destId="{DBF028CE-81EB-4A3C-92EE-F8CCFFCECAE7}" srcOrd="0" destOrd="0" presId="urn:microsoft.com/office/officeart/2017/3/layout/DropPinTimeline"/>
    <dgm:cxn modelId="{E61326DC-7926-4FE8-8151-836013321ACD}" type="presOf" srcId="{3DA91E87-3FE3-49B0-8159-D9D0F76B3EA3}" destId="{0547A975-2765-4352-B284-53CFF76A31CA}" srcOrd="0" destOrd="1" presId="urn:microsoft.com/office/officeart/2017/3/layout/DropPinTimeline"/>
    <dgm:cxn modelId="{3E994BDF-AFA4-4BD5-BC51-8DCB3C1B8D19}" srcId="{D434EC6F-9B97-4B0E-8C71-1BBA6B718C16}" destId="{A16ABC3D-3210-4CB0-8322-D220C257B4C4}" srcOrd="3" destOrd="0" parTransId="{786B3759-D5ED-4DEB-A4DB-A0372C018E58}" sibTransId="{996FD378-4559-46AC-90E1-28BBC41B6EE6}"/>
    <dgm:cxn modelId="{4718D6DF-EE07-4E09-A478-FDA910B5E668}" srcId="{D434EC6F-9B97-4B0E-8C71-1BBA6B718C16}" destId="{B12714DA-53F0-402F-9E18-2F9996CD91A4}" srcOrd="4" destOrd="0" parTransId="{928767B0-C233-48C2-81F2-A7AF60D0549E}" sibTransId="{8984AD7C-2CCC-4674-9A46-92CFF63D6C5B}"/>
    <dgm:cxn modelId="{DA7EDEE0-00B2-41B2-A575-328BF9D7CFB7}" srcId="{D434EC6F-9B97-4B0E-8C71-1BBA6B718C16}" destId="{566EF47C-8115-4389-A16E-9A139922400B}" srcOrd="0" destOrd="0" parTransId="{77607E19-F54D-489B-88D1-43C879D66B8C}" sibTransId="{282EA4A1-456D-434A-B751-8D1EAEF0300A}"/>
    <dgm:cxn modelId="{C81D75E1-405E-42BF-B84A-58CB52B41D5B}" srcId="{FA8316BD-81B5-4EE5-994E-829BA3C60F8D}" destId="{D5885A19-A2B4-4685-89A8-65D30614DC49}" srcOrd="2" destOrd="0" parTransId="{DC53EF07-516A-49B7-A9EA-DB064C4B6797}" sibTransId="{5CFA9D04-A194-4E6B-9889-3D43E4CA7562}"/>
    <dgm:cxn modelId="{47DDD3FC-0762-41C7-800D-34243565D791}" type="presOf" srcId="{CC01E0FB-88D7-439A-A4F2-2F541243DCEB}" destId="{0547A975-2765-4352-B284-53CFF76A31CA}" srcOrd="0" destOrd="0" presId="urn:microsoft.com/office/officeart/2017/3/layout/DropPinTimeline"/>
    <dgm:cxn modelId="{AB547410-B870-4ACF-9246-FDA30E7FAD3A}" type="presParOf" srcId="{FBE3A9C8-E074-42A3-90A4-E87D470D5709}" destId="{FDE1C8F7-D6DF-4557-B4DA-C7DBDC3886C9}" srcOrd="0" destOrd="0" presId="urn:microsoft.com/office/officeart/2017/3/layout/DropPinTimeline"/>
    <dgm:cxn modelId="{377BECBD-FE1F-42EC-942D-A23663AAA42F}" type="presParOf" srcId="{FBE3A9C8-E074-42A3-90A4-E87D470D5709}" destId="{1B92B76A-80E2-4EDB-AC4E-5A298192B298}" srcOrd="1" destOrd="0" presId="urn:microsoft.com/office/officeart/2017/3/layout/DropPinTimeline"/>
    <dgm:cxn modelId="{80B67407-E0C5-4757-A603-32064D31AD7D}" type="presParOf" srcId="{1B92B76A-80E2-4EDB-AC4E-5A298192B298}" destId="{77D97030-4F32-4517-8098-C69AF5C91450}" srcOrd="0" destOrd="0" presId="urn:microsoft.com/office/officeart/2017/3/layout/DropPinTimeline"/>
    <dgm:cxn modelId="{CCA7BDE0-64AA-4721-8B6C-C99BC1589C08}" type="presParOf" srcId="{77D97030-4F32-4517-8098-C69AF5C91450}" destId="{DEFB00F4-A86C-4CEA-B6FB-88560BE4E6F5}" srcOrd="0" destOrd="0" presId="urn:microsoft.com/office/officeart/2017/3/layout/DropPinTimeline"/>
    <dgm:cxn modelId="{D461EC11-0213-4AA1-BE15-E87B87990E29}" type="presParOf" srcId="{77D97030-4F32-4517-8098-C69AF5C91450}" destId="{3223C64D-42F8-4B1B-862A-C12DDBA81148}" srcOrd="1" destOrd="0" presId="urn:microsoft.com/office/officeart/2017/3/layout/DropPinTimeline"/>
    <dgm:cxn modelId="{E7288A30-EEAF-4BA6-B270-0E8F34F517BD}" type="presParOf" srcId="{3223C64D-42F8-4B1B-862A-C12DDBA81148}" destId="{DDFC8C52-A261-416F-8F12-9A3FBC782610}" srcOrd="0" destOrd="0" presId="urn:microsoft.com/office/officeart/2017/3/layout/DropPinTimeline"/>
    <dgm:cxn modelId="{7044DF99-CB17-40B0-9D14-6A8A71E4A115}" type="presParOf" srcId="{3223C64D-42F8-4B1B-862A-C12DDBA81148}" destId="{054EF730-625F-4A14-A255-39A30ACDA885}" srcOrd="1" destOrd="0" presId="urn:microsoft.com/office/officeart/2017/3/layout/DropPinTimeline"/>
    <dgm:cxn modelId="{78840330-910D-4338-8C6F-CAABEDE530EC}" type="presParOf" srcId="{77D97030-4F32-4517-8098-C69AF5C91450}" destId="{DBF028CE-81EB-4A3C-92EE-F8CCFFCECAE7}" srcOrd="2" destOrd="0" presId="urn:microsoft.com/office/officeart/2017/3/layout/DropPinTimeline"/>
    <dgm:cxn modelId="{69F3922A-C2E1-49E9-9D54-BE9A43E46096}" type="presParOf" srcId="{77D97030-4F32-4517-8098-C69AF5C91450}" destId="{4A86FD99-1058-4FD3-9B6B-92C9BCB903DD}" srcOrd="3" destOrd="0" presId="urn:microsoft.com/office/officeart/2017/3/layout/DropPinTimeline"/>
    <dgm:cxn modelId="{60DDAE5D-0102-4E4A-A1C6-112E63D39A76}" type="presParOf" srcId="{77D97030-4F32-4517-8098-C69AF5C91450}" destId="{ADF4B820-F60B-4E11-A43D-C5704D0D8233}" srcOrd="4" destOrd="0" presId="urn:microsoft.com/office/officeart/2017/3/layout/DropPinTimeline"/>
    <dgm:cxn modelId="{48677DD7-1CB9-4463-A652-D7298415BFC5}" type="presParOf" srcId="{77D97030-4F32-4517-8098-C69AF5C91450}" destId="{2222ACF3-EBC7-4FBF-B3F4-3C86B01019A5}" srcOrd="5" destOrd="0" presId="urn:microsoft.com/office/officeart/2017/3/layout/DropPinTimeline"/>
    <dgm:cxn modelId="{407DB1A4-6BE3-45F0-B79B-CFB7458A0451}" type="presParOf" srcId="{1B92B76A-80E2-4EDB-AC4E-5A298192B298}" destId="{FD64C94E-88AC-4AF5-B1B2-CA2EABDF5EAA}" srcOrd="1" destOrd="0" presId="urn:microsoft.com/office/officeart/2017/3/layout/DropPinTimeline"/>
    <dgm:cxn modelId="{F31A7605-4039-480A-A74E-62A2DDB329FC}" type="presParOf" srcId="{1B92B76A-80E2-4EDB-AC4E-5A298192B298}" destId="{613CE167-77F8-465D-948E-03D42E4019F2}" srcOrd="2" destOrd="0" presId="urn:microsoft.com/office/officeart/2017/3/layout/DropPinTimeline"/>
    <dgm:cxn modelId="{D238E797-0B4E-435F-BC18-1C5E31D82305}" type="presParOf" srcId="{613CE167-77F8-465D-948E-03D42E4019F2}" destId="{FD712ADA-41AE-440A-96CF-A2165C629768}" srcOrd="0" destOrd="0" presId="urn:microsoft.com/office/officeart/2017/3/layout/DropPinTimeline"/>
    <dgm:cxn modelId="{F5E36720-B451-4407-A146-C4BCBBB4DF3C}" type="presParOf" srcId="{613CE167-77F8-465D-948E-03D42E4019F2}" destId="{7BF0424C-9393-4FEB-8996-FAE9BE7D35A1}" srcOrd="1" destOrd="0" presId="urn:microsoft.com/office/officeart/2017/3/layout/DropPinTimeline"/>
    <dgm:cxn modelId="{2CD26713-73CE-41E7-82D6-B70019C9F338}" type="presParOf" srcId="{7BF0424C-9393-4FEB-8996-FAE9BE7D35A1}" destId="{F36B2371-3E78-46B3-8465-8B7E66E35367}" srcOrd="0" destOrd="0" presId="urn:microsoft.com/office/officeart/2017/3/layout/DropPinTimeline"/>
    <dgm:cxn modelId="{80A5B8D1-8834-4AD0-B74E-DCA00B8F1437}" type="presParOf" srcId="{7BF0424C-9393-4FEB-8996-FAE9BE7D35A1}" destId="{7D0987F0-FC1E-4776-B338-6252E70C4456}" srcOrd="1" destOrd="0" presId="urn:microsoft.com/office/officeart/2017/3/layout/DropPinTimeline"/>
    <dgm:cxn modelId="{27969D08-94C4-4DCE-AA26-69CD14BB9F84}" type="presParOf" srcId="{613CE167-77F8-465D-948E-03D42E4019F2}" destId="{DBE313FD-6845-4C2F-A5DB-DE9D04ED5518}" srcOrd="2" destOrd="0" presId="urn:microsoft.com/office/officeart/2017/3/layout/DropPinTimeline"/>
    <dgm:cxn modelId="{BA1790ED-E2CF-49C1-AB6B-001147A9F6C7}" type="presParOf" srcId="{613CE167-77F8-465D-948E-03D42E4019F2}" destId="{ACD9F903-C396-467B-BEA8-3050C7F08E53}" srcOrd="3" destOrd="0" presId="urn:microsoft.com/office/officeart/2017/3/layout/DropPinTimeline"/>
    <dgm:cxn modelId="{2E2876AB-D164-44E0-BB2D-667C2A43DA63}" type="presParOf" srcId="{613CE167-77F8-465D-948E-03D42E4019F2}" destId="{5C390D3B-9866-4965-AC0F-0C1F433A21CE}" srcOrd="4" destOrd="0" presId="urn:microsoft.com/office/officeart/2017/3/layout/DropPinTimeline"/>
    <dgm:cxn modelId="{58AF9D3E-5529-4813-BF7B-F24F9D43626A}" type="presParOf" srcId="{613CE167-77F8-465D-948E-03D42E4019F2}" destId="{AD6C1994-7367-4DFC-A0A7-D4641A7ADCBA}" srcOrd="5" destOrd="0" presId="urn:microsoft.com/office/officeart/2017/3/layout/DropPinTimeline"/>
    <dgm:cxn modelId="{B3699EC8-B7B1-4687-B1ED-27BC3A173635}" type="presParOf" srcId="{1B92B76A-80E2-4EDB-AC4E-5A298192B298}" destId="{0482C6AB-5DBE-4E6B-B7E6-50AACCE6D09B}" srcOrd="3" destOrd="0" presId="urn:microsoft.com/office/officeart/2017/3/layout/DropPinTimeline"/>
    <dgm:cxn modelId="{865AFD1B-E8CD-4400-8FD5-29B80812F6F8}" type="presParOf" srcId="{1B92B76A-80E2-4EDB-AC4E-5A298192B298}" destId="{7A8FF259-5C6F-4155-BABF-670BCB6597EC}" srcOrd="4" destOrd="0" presId="urn:microsoft.com/office/officeart/2017/3/layout/DropPinTimeline"/>
    <dgm:cxn modelId="{6FF6B515-A910-4C61-ACBA-9F650CF514ED}" type="presParOf" srcId="{7A8FF259-5C6F-4155-BABF-670BCB6597EC}" destId="{E844E1E8-D658-436B-8D2D-DB35399EF60A}" srcOrd="0" destOrd="0" presId="urn:microsoft.com/office/officeart/2017/3/layout/DropPinTimeline"/>
    <dgm:cxn modelId="{E07645F7-9B3D-40AD-A1EA-45B0529D6ABE}" type="presParOf" srcId="{7A8FF259-5C6F-4155-BABF-670BCB6597EC}" destId="{DDFD2040-EE0E-4B9D-8828-A68EC5D5C54C}" srcOrd="1" destOrd="0" presId="urn:microsoft.com/office/officeart/2017/3/layout/DropPinTimeline"/>
    <dgm:cxn modelId="{2E3640A4-5B5E-4DCD-80D0-78900022A6CE}" type="presParOf" srcId="{DDFD2040-EE0E-4B9D-8828-A68EC5D5C54C}" destId="{01170599-1D75-4F38-8E8F-51D87153B6A4}" srcOrd="0" destOrd="0" presId="urn:microsoft.com/office/officeart/2017/3/layout/DropPinTimeline"/>
    <dgm:cxn modelId="{9AD45966-992A-4BB5-890B-D3C56082DB1D}" type="presParOf" srcId="{DDFD2040-EE0E-4B9D-8828-A68EC5D5C54C}" destId="{D1342469-0AB8-4BF8-A09C-478C24C8BF36}" srcOrd="1" destOrd="0" presId="urn:microsoft.com/office/officeart/2017/3/layout/DropPinTimeline"/>
    <dgm:cxn modelId="{C8C73726-DA8D-4D5B-9617-2C6D73A3B3C2}" type="presParOf" srcId="{7A8FF259-5C6F-4155-BABF-670BCB6597EC}" destId="{1C0BB49E-9149-4558-A01B-66961B63E5B3}" srcOrd="2" destOrd="0" presId="urn:microsoft.com/office/officeart/2017/3/layout/DropPinTimeline"/>
    <dgm:cxn modelId="{7474FEBD-52D7-4516-8516-BC84C9E77C5C}" type="presParOf" srcId="{7A8FF259-5C6F-4155-BABF-670BCB6597EC}" destId="{29D5EC99-C70F-4EE6-B77E-83C8EE6E53A6}" srcOrd="3" destOrd="0" presId="urn:microsoft.com/office/officeart/2017/3/layout/DropPinTimeline"/>
    <dgm:cxn modelId="{7FC1EF6A-F7C1-4A89-9295-02DAB453C54F}" type="presParOf" srcId="{7A8FF259-5C6F-4155-BABF-670BCB6597EC}" destId="{65FF2A97-29F7-4BC4-BEC3-ABB7CCB1C865}" srcOrd="4" destOrd="0" presId="urn:microsoft.com/office/officeart/2017/3/layout/DropPinTimeline"/>
    <dgm:cxn modelId="{35E46930-3B4F-429D-BFAB-9C8C1D47B430}" type="presParOf" srcId="{7A8FF259-5C6F-4155-BABF-670BCB6597EC}" destId="{CF4634E6-5EE1-4258-81BF-F8A1E4682B9D}" srcOrd="5" destOrd="0" presId="urn:microsoft.com/office/officeart/2017/3/layout/DropPinTimeline"/>
    <dgm:cxn modelId="{C34E82AD-209D-445D-8FCA-FBA40550191F}" type="presParOf" srcId="{1B92B76A-80E2-4EDB-AC4E-5A298192B298}" destId="{D3F95988-33ED-45BB-97FA-CA957AFCBA03}" srcOrd="5" destOrd="0" presId="urn:microsoft.com/office/officeart/2017/3/layout/DropPinTimeline"/>
    <dgm:cxn modelId="{52AB2CB1-9DEC-4A3A-B019-8B3B169FA145}" type="presParOf" srcId="{1B92B76A-80E2-4EDB-AC4E-5A298192B298}" destId="{444C4F14-CBE6-47A5-8439-9A373F624F5C}" srcOrd="6" destOrd="0" presId="urn:microsoft.com/office/officeart/2017/3/layout/DropPinTimeline"/>
    <dgm:cxn modelId="{6FB7B18D-EEE5-448F-BEBA-B0F098E23784}" type="presParOf" srcId="{444C4F14-CBE6-47A5-8439-9A373F624F5C}" destId="{1F440880-8812-4ADB-BA03-5381AD2DEB61}" srcOrd="0" destOrd="0" presId="urn:microsoft.com/office/officeart/2017/3/layout/DropPinTimeline"/>
    <dgm:cxn modelId="{372761A3-EA28-4DBC-87D0-6ACD0F145605}" type="presParOf" srcId="{444C4F14-CBE6-47A5-8439-9A373F624F5C}" destId="{CEED99C1-A55B-4CD6-A499-29BADEBFBDFC}" srcOrd="1" destOrd="0" presId="urn:microsoft.com/office/officeart/2017/3/layout/DropPinTimeline"/>
    <dgm:cxn modelId="{687525C9-B85D-4D35-B12D-58F2A8533C88}" type="presParOf" srcId="{CEED99C1-A55B-4CD6-A499-29BADEBFBDFC}" destId="{E2025CA3-4824-4E4A-809D-6C3A7C43534D}" srcOrd="0" destOrd="0" presId="urn:microsoft.com/office/officeart/2017/3/layout/DropPinTimeline"/>
    <dgm:cxn modelId="{CE774B01-F40C-4284-BBE9-FF10936D0C94}" type="presParOf" srcId="{CEED99C1-A55B-4CD6-A499-29BADEBFBDFC}" destId="{9A1617B1-DCBE-4D07-9BB2-73A2318C5A93}" srcOrd="1" destOrd="0" presId="urn:microsoft.com/office/officeart/2017/3/layout/DropPinTimeline"/>
    <dgm:cxn modelId="{FBC75EB6-ED13-4258-BED0-1AA1852990E2}" type="presParOf" srcId="{444C4F14-CBE6-47A5-8439-9A373F624F5C}" destId="{77DFC637-CDB0-4703-9AA8-3DFFA0B14B22}" srcOrd="2" destOrd="0" presId="urn:microsoft.com/office/officeart/2017/3/layout/DropPinTimeline"/>
    <dgm:cxn modelId="{DC7BA8DB-3495-4FC9-A2EA-433C16D93EF1}" type="presParOf" srcId="{444C4F14-CBE6-47A5-8439-9A373F624F5C}" destId="{265F15D8-38FC-4305-A851-4ABE3C0C1B0C}" srcOrd="3" destOrd="0" presId="urn:microsoft.com/office/officeart/2017/3/layout/DropPinTimeline"/>
    <dgm:cxn modelId="{3A2A78AF-0A71-4787-83AF-4FD23BDB73D8}" type="presParOf" srcId="{444C4F14-CBE6-47A5-8439-9A373F624F5C}" destId="{5C2F83D7-FCA4-4753-8B1D-F29FC39C2D40}" srcOrd="4" destOrd="0" presId="urn:microsoft.com/office/officeart/2017/3/layout/DropPinTimeline"/>
    <dgm:cxn modelId="{46A1D469-26F7-4DC7-AF79-6398F16390B7}" type="presParOf" srcId="{444C4F14-CBE6-47A5-8439-9A373F624F5C}" destId="{41FCCB5E-3DC5-4A61-A590-7136094BA970}" srcOrd="5" destOrd="0" presId="urn:microsoft.com/office/officeart/2017/3/layout/DropPinTimeline"/>
    <dgm:cxn modelId="{C6616A84-E275-483B-8EC6-A8BC114E5F3D}" type="presParOf" srcId="{1B92B76A-80E2-4EDB-AC4E-5A298192B298}" destId="{BB8E69D7-8B1B-40C3-94FB-FB7EF1ED599F}" srcOrd="7" destOrd="0" presId="urn:microsoft.com/office/officeart/2017/3/layout/DropPinTimeline"/>
    <dgm:cxn modelId="{CFC1A2C2-D21B-4C54-9B23-4279A78B43C1}" type="presParOf" srcId="{1B92B76A-80E2-4EDB-AC4E-5A298192B298}" destId="{742BC9C8-0A00-4EB5-AC9D-A0F1A1705740}" srcOrd="8" destOrd="0" presId="urn:microsoft.com/office/officeart/2017/3/layout/DropPinTimeline"/>
    <dgm:cxn modelId="{D3AEB5BE-20E8-49E6-BA74-52ACEAF9116E}" type="presParOf" srcId="{742BC9C8-0A00-4EB5-AC9D-A0F1A1705740}" destId="{10F4A6F1-0F96-4D16-A53F-E760553CE077}" srcOrd="0" destOrd="0" presId="urn:microsoft.com/office/officeart/2017/3/layout/DropPinTimeline"/>
    <dgm:cxn modelId="{5D48E451-02A5-4E35-88B2-871D596B3703}" type="presParOf" srcId="{742BC9C8-0A00-4EB5-AC9D-A0F1A1705740}" destId="{1DA22E61-6A77-446E-BAF4-B19507DA6E70}" srcOrd="1" destOrd="0" presId="urn:microsoft.com/office/officeart/2017/3/layout/DropPinTimeline"/>
    <dgm:cxn modelId="{2F6A885F-059F-420B-890F-181C15BED08E}" type="presParOf" srcId="{1DA22E61-6A77-446E-BAF4-B19507DA6E70}" destId="{906E3321-45E3-493A-8656-D777E39E5B79}" srcOrd="0" destOrd="0" presId="urn:microsoft.com/office/officeart/2017/3/layout/DropPinTimeline"/>
    <dgm:cxn modelId="{8EB0F01A-3ADB-41D7-932C-5B3812D1299C}" type="presParOf" srcId="{1DA22E61-6A77-446E-BAF4-B19507DA6E70}" destId="{9FE473A7-D4EA-4476-AF18-55CCEBE66646}" srcOrd="1" destOrd="0" presId="urn:microsoft.com/office/officeart/2017/3/layout/DropPinTimeline"/>
    <dgm:cxn modelId="{022C7771-513A-4FAA-8A4A-BB5AFC09874E}" type="presParOf" srcId="{742BC9C8-0A00-4EB5-AC9D-A0F1A1705740}" destId="{E275CC32-D4B2-4C56-9294-65EFD392E5F7}" srcOrd="2" destOrd="0" presId="urn:microsoft.com/office/officeart/2017/3/layout/DropPinTimeline"/>
    <dgm:cxn modelId="{F7191F41-C9EA-4771-9F86-57317AE7F9BD}" type="presParOf" srcId="{742BC9C8-0A00-4EB5-AC9D-A0F1A1705740}" destId="{0D19C4A8-BF34-44E8-BCD4-B7096791EAEB}" srcOrd="3" destOrd="0" presId="urn:microsoft.com/office/officeart/2017/3/layout/DropPinTimeline"/>
    <dgm:cxn modelId="{ED7FA3DE-2DAF-40CC-AD16-ECCC8E3DC7B6}" type="presParOf" srcId="{742BC9C8-0A00-4EB5-AC9D-A0F1A1705740}" destId="{AC26A483-8347-4E5B-B853-9C9E121993D0}" srcOrd="4" destOrd="0" presId="urn:microsoft.com/office/officeart/2017/3/layout/DropPinTimeline"/>
    <dgm:cxn modelId="{90A31F59-D427-4C4C-AA31-B07EE05F45C1}" type="presParOf" srcId="{742BC9C8-0A00-4EB5-AC9D-A0F1A1705740}" destId="{6CA6E19F-F02C-45B8-8C60-85430FB944BA}" srcOrd="5" destOrd="0" presId="urn:microsoft.com/office/officeart/2017/3/layout/DropPinTimeline"/>
    <dgm:cxn modelId="{5CCA2C0C-52A1-4EB7-A1E1-61E273A8C70D}" type="presParOf" srcId="{1B92B76A-80E2-4EDB-AC4E-5A298192B298}" destId="{1EC685C5-DE54-4A19-8BAC-E2AAA0773B44}" srcOrd="9" destOrd="0" presId="urn:microsoft.com/office/officeart/2017/3/layout/DropPinTimeline"/>
    <dgm:cxn modelId="{62CCFE8F-2840-49C2-BB67-F691E55648E4}" type="presParOf" srcId="{1B92B76A-80E2-4EDB-AC4E-5A298192B298}" destId="{7C061973-0F16-4628-94B1-8ED8A31026AC}" srcOrd="10" destOrd="0" presId="urn:microsoft.com/office/officeart/2017/3/layout/DropPinTimeline"/>
    <dgm:cxn modelId="{87613F78-A979-4737-BA32-A1A1FA86DDC3}" type="presParOf" srcId="{7C061973-0F16-4628-94B1-8ED8A31026AC}" destId="{B8E059CA-5C7F-401D-BC30-6D5914503924}" srcOrd="0" destOrd="0" presId="urn:microsoft.com/office/officeart/2017/3/layout/DropPinTimeline"/>
    <dgm:cxn modelId="{6C42BA20-1478-47C0-819B-66ACA2D68F00}" type="presParOf" srcId="{7C061973-0F16-4628-94B1-8ED8A31026AC}" destId="{60D60E17-A5D0-4E03-A6B2-4CD17489B218}" srcOrd="1" destOrd="0" presId="urn:microsoft.com/office/officeart/2017/3/layout/DropPinTimeline"/>
    <dgm:cxn modelId="{E603F77E-99D7-4CBE-A8A6-9B1681547A48}" type="presParOf" srcId="{60D60E17-A5D0-4E03-A6B2-4CD17489B218}" destId="{A4992E7C-5D47-432A-B416-15E6E618D39F}" srcOrd="0" destOrd="0" presId="urn:microsoft.com/office/officeart/2017/3/layout/DropPinTimeline"/>
    <dgm:cxn modelId="{4D62669C-DC43-4813-A88D-571D2D4D5779}" type="presParOf" srcId="{60D60E17-A5D0-4E03-A6B2-4CD17489B218}" destId="{326C85A6-140B-40FB-B1DF-2C4188062D74}" srcOrd="1" destOrd="0" presId="urn:microsoft.com/office/officeart/2017/3/layout/DropPinTimeline"/>
    <dgm:cxn modelId="{4B3DFB36-6061-431C-8421-3685A16DFF8F}" type="presParOf" srcId="{7C061973-0F16-4628-94B1-8ED8A31026AC}" destId="{0547A975-2765-4352-B284-53CFF76A31CA}" srcOrd="2" destOrd="0" presId="urn:microsoft.com/office/officeart/2017/3/layout/DropPinTimeline"/>
    <dgm:cxn modelId="{10AAF24A-F7ED-4A31-9586-2EEC56F471BD}" type="presParOf" srcId="{7C061973-0F16-4628-94B1-8ED8A31026AC}" destId="{81CDCBD9-3BAC-4963-82BB-606FEE03976D}" srcOrd="3" destOrd="0" presId="urn:microsoft.com/office/officeart/2017/3/layout/DropPinTimeline"/>
    <dgm:cxn modelId="{BDBA19FF-4830-4487-9C86-5D02B26A14B3}" type="presParOf" srcId="{7C061973-0F16-4628-94B1-8ED8A31026AC}" destId="{E1F807D2-7435-49E1-8FB3-FE38F06A60E7}" srcOrd="4" destOrd="0" presId="urn:microsoft.com/office/officeart/2017/3/layout/DropPinTimeline"/>
    <dgm:cxn modelId="{1C5FA339-BE48-415A-80D2-5A93B9F0B228}" type="presParOf" srcId="{7C061973-0F16-4628-94B1-8ED8A31026AC}" destId="{DA66A5F5-B352-47BD-97D8-E584B5E4AA3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1C8F7-D6DF-4557-B4DA-C7DBDC3886C9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C8C52-A261-416F-8F12-9A3FBC782610}">
      <dsp:nvSpPr>
        <dsp:cNvPr id="0" name=""/>
        <dsp:cNvSpPr/>
      </dsp:nvSpPr>
      <dsp:spPr>
        <a:xfrm rot="8100000">
          <a:off x="69747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EF730-625F-4A14-A255-39A30ACDA885}">
      <dsp:nvSpPr>
        <dsp:cNvPr id="0" name=""/>
        <dsp:cNvSpPr/>
      </dsp:nvSpPr>
      <dsp:spPr>
        <a:xfrm>
          <a:off x="105305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028CE-81EB-4A3C-92EE-F8CCFFCECAE7}">
      <dsp:nvSpPr>
        <dsp:cNvPr id="0" name=""/>
        <dsp:cNvSpPr/>
      </dsp:nvSpPr>
      <dsp:spPr>
        <a:xfrm>
          <a:off x="456120" y="887918"/>
          <a:ext cx="2505875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Mesa de Gestión del Riesgo </a:t>
          </a:r>
        </a:p>
      </dsp:txBody>
      <dsp:txXfrm>
        <a:off x="456120" y="887918"/>
        <a:ext cx="2505875" cy="1288353"/>
      </dsp:txXfrm>
    </dsp:sp>
    <dsp:sp modelId="{4A86FD99-1058-4FD3-9B6B-92C9BCB903DD}">
      <dsp:nvSpPr>
        <dsp:cNvPr id="0" name=""/>
        <dsp:cNvSpPr/>
      </dsp:nvSpPr>
      <dsp:spPr>
        <a:xfrm>
          <a:off x="456120" y="435254"/>
          <a:ext cx="2505875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23 Sep. 2022</a:t>
          </a:r>
        </a:p>
      </dsp:txBody>
      <dsp:txXfrm>
        <a:off x="456120" y="435254"/>
        <a:ext cx="2505875" cy="452664"/>
      </dsp:txXfrm>
    </dsp:sp>
    <dsp:sp modelId="{ADF4B820-F60B-4E11-A43D-C5704D0D8233}">
      <dsp:nvSpPr>
        <dsp:cNvPr id="0" name=""/>
        <dsp:cNvSpPr/>
      </dsp:nvSpPr>
      <dsp:spPr>
        <a:xfrm>
          <a:off x="229788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B00F4-A86C-4CEA-B6FB-88560BE4E6F5}">
      <dsp:nvSpPr>
        <dsp:cNvPr id="0" name=""/>
        <dsp:cNvSpPr/>
      </dsp:nvSpPr>
      <dsp:spPr>
        <a:xfrm>
          <a:off x="189048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B2371-3E78-46B3-8465-8B7E66E35367}">
      <dsp:nvSpPr>
        <dsp:cNvPr id="0" name=""/>
        <dsp:cNvSpPr/>
      </dsp:nvSpPr>
      <dsp:spPr>
        <a:xfrm rot="18900000">
          <a:off x="1579311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987F0-FC1E-4776-B338-6252E70C4456}">
      <dsp:nvSpPr>
        <dsp:cNvPr id="0" name=""/>
        <dsp:cNvSpPr/>
      </dsp:nvSpPr>
      <dsp:spPr>
        <a:xfrm>
          <a:off x="1614869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313FD-6845-4C2F-A5DB-DE9D04ED5518}">
      <dsp:nvSpPr>
        <dsp:cNvPr id="0" name=""/>
        <dsp:cNvSpPr/>
      </dsp:nvSpPr>
      <dsp:spPr>
        <a:xfrm>
          <a:off x="1965684" y="2176272"/>
          <a:ext cx="2496204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/>
            <a:t>Sector Académico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/>
            <a:t>Comités Asesores Técnicos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/>
            <a:t>Municipalidades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/>
            <a:t>Comités de Emergencias </a:t>
          </a:r>
        </a:p>
      </dsp:txBody>
      <dsp:txXfrm>
        <a:off x="1965684" y="2176272"/>
        <a:ext cx="2496204" cy="1288353"/>
      </dsp:txXfrm>
    </dsp:sp>
    <dsp:sp modelId="{ACD9F903-C396-467B-BEA8-3050C7F08E53}">
      <dsp:nvSpPr>
        <dsp:cNvPr id="0" name=""/>
        <dsp:cNvSpPr/>
      </dsp:nvSpPr>
      <dsp:spPr>
        <a:xfrm>
          <a:off x="1965684" y="3464625"/>
          <a:ext cx="2496204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10 - 17 Oct. 2022</a:t>
          </a:r>
        </a:p>
      </dsp:txBody>
      <dsp:txXfrm>
        <a:off x="1965684" y="3464625"/>
        <a:ext cx="2496204" cy="452664"/>
      </dsp:txXfrm>
    </dsp:sp>
    <dsp:sp modelId="{5C390D3B-9866-4965-AC0F-0C1F433A21CE}">
      <dsp:nvSpPr>
        <dsp:cNvPr id="0" name=""/>
        <dsp:cNvSpPr/>
      </dsp:nvSpPr>
      <dsp:spPr>
        <a:xfrm>
          <a:off x="1739352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12ADA-41AE-440A-96CF-A2165C629768}">
      <dsp:nvSpPr>
        <dsp:cNvPr id="0" name=""/>
        <dsp:cNvSpPr/>
      </dsp:nvSpPr>
      <dsp:spPr>
        <a:xfrm>
          <a:off x="1697738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70599-1D75-4F38-8E8F-51D87153B6A4}">
      <dsp:nvSpPr>
        <dsp:cNvPr id="0" name=""/>
        <dsp:cNvSpPr/>
      </dsp:nvSpPr>
      <dsp:spPr>
        <a:xfrm rot="8100000">
          <a:off x="3077223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42469-0AB8-4BF8-A09C-478C24C8BF36}">
      <dsp:nvSpPr>
        <dsp:cNvPr id="0" name=""/>
        <dsp:cNvSpPr/>
      </dsp:nvSpPr>
      <dsp:spPr>
        <a:xfrm>
          <a:off x="3112781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BB49E-9149-4558-A01B-66961B63E5B3}">
      <dsp:nvSpPr>
        <dsp:cNvPr id="0" name=""/>
        <dsp:cNvSpPr/>
      </dsp:nvSpPr>
      <dsp:spPr>
        <a:xfrm>
          <a:off x="3463596" y="887918"/>
          <a:ext cx="2496204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 dirty="0"/>
            <a:t>Centro de Operaciones de Emergencias</a:t>
          </a:r>
        </a:p>
      </dsp:txBody>
      <dsp:txXfrm>
        <a:off x="3463596" y="887918"/>
        <a:ext cx="2496204" cy="1288353"/>
      </dsp:txXfrm>
    </dsp:sp>
    <dsp:sp modelId="{29D5EC99-C70F-4EE6-B77E-83C8EE6E53A6}">
      <dsp:nvSpPr>
        <dsp:cNvPr id="0" name=""/>
        <dsp:cNvSpPr/>
      </dsp:nvSpPr>
      <dsp:spPr>
        <a:xfrm>
          <a:off x="3463596" y="435254"/>
          <a:ext cx="2496204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R" sz="1900" kern="1200" noProof="0"/>
            <a:t>27 Oct. </a:t>
          </a:r>
          <a:r>
            <a:rPr lang="es-CR" sz="1900" kern="1200" noProof="0" dirty="0"/>
            <a:t>2022</a:t>
          </a:r>
        </a:p>
      </dsp:txBody>
      <dsp:txXfrm>
        <a:off x="3463596" y="435254"/>
        <a:ext cx="2496204" cy="452664"/>
      </dsp:txXfrm>
    </dsp:sp>
    <dsp:sp modelId="{65FF2A97-29F7-4BC4-BEC3-ABB7CCB1C865}">
      <dsp:nvSpPr>
        <dsp:cNvPr id="0" name=""/>
        <dsp:cNvSpPr/>
      </dsp:nvSpPr>
      <dsp:spPr>
        <a:xfrm>
          <a:off x="3237264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4E1E8-D658-436B-8D2D-DB35399EF60A}">
      <dsp:nvSpPr>
        <dsp:cNvPr id="0" name=""/>
        <dsp:cNvSpPr/>
      </dsp:nvSpPr>
      <dsp:spPr>
        <a:xfrm>
          <a:off x="3195650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25CA3-4824-4E4A-809D-6C3A7C43534D}">
      <dsp:nvSpPr>
        <dsp:cNvPr id="0" name=""/>
        <dsp:cNvSpPr/>
      </dsp:nvSpPr>
      <dsp:spPr>
        <a:xfrm rot="18900000">
          <a:off x="4575135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617B1-DCBE-4D07-9BB2-73A2318C5A93}">
      <dsp:nvSpPr>
        <dsp:cNvPr id="0" name=""/>
        <dsp:cNvSpPr/>
      </dsp:nvSpPr>
      <dsp:spPr>
        <a:xfrm>
          <a:off x="4610693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FC637-CDB0-4703-9AA8-3DFFA0B14B22}">
      <dsp:nvSpPr>
        <dsp:cNvPr id="0" name=""/>
        <dsp:cNvSpPr/>
      </dsp:nvSpPr>
      <dsp:spPr>
        <a:xfrm>
          <a:off x="4961508" y="2176272"/>
          <a:ext cx="2496204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noProof="0"/>
            <a:t>Unidades Ejecutoras</a:t>
          </a:r>
        </a:p>
      </dsp:txBody>
      <dsp:txXfrm>
        <a:off x="4961508" y="2176272"/>
        <a:ext cx="2496204" cy="1288353"/>
      </dsp:txXfrm>
    </dsp:sp>
    <dsp:sp modelId="{265F15D8-38FC-4305-A851-4ABE3C0C1B0C}">
      <dsp:nvSpPr>
        <dsp:cNvPr id="0" name=""/>
        <dsp:cNvSpPr/>
      </dsp:nvSpPr>
      <dsp:spPr>
        <a:xfrm>
          <a:off x="4961508" y="3464625"/>
          <a:ext cx="2496204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R" sz="1900" kern="1200" noProof="0"/>
            <a:t>28 Oct. – 1 Nov. 2022</a:t>
          </a:r>
        </a:p>
      </dsp:txBody>
      <dsp:txXfrm>
        <a:off x="4961508" y="3464625"/>
        <a:ext cx="2496204" cy="452664"/>
      </dsp:txXfrm>
    </dsp:sp>
    <dsp:sp modelId="{5C2F83D7-FCA4-4753-8B1D-F29FC39C2D40}">
      <dsp:nvSpPr>
        <dsp:cNvPr id="0" name=""/>
        <dsp:cNvSpPr/>
      </dsp:nvSpPr>
      <dsp:spPr>
        <a:xfrm>
          <a:off x="4735176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40880-8812-4ADB-BA03-5381AD2DEB61}">
      <dsp:nvSpPr>
        <dsp:cNvPr id="0" name=""/>
        <dsp:cNvSpPr/>
      </dsp:nvSpPr>
      <dsp:spPr>
        <a:xfrm>
          <a:off x="4693562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E3321-45E3-493A-8656-D777E39E5B79}">
      <dsp:nvSpPr>
        <dsp:cNvPr id="0" name=""/>
        <dsp:cNvSpPr/>
      </dsp:nvSpPr>
      <dsp:spPr>
        <a:xfrm rot="8100000">
          <a:off x="6073047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473A7-D4EA-4476-AF18-55CCEBE66646}">
      <dsp:nvSpPr>
        <dsp:cNvPr id="0" name=""/>
        <dsp:cNvSpPr/>
      </dsp:nvSpPr>
      <dsp:spPr>
        <a:xfrm>
          <a:off x="6108605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5CC32-D4B2-4C56-9294-65EFD392E5F7}">
      <dsp:nvSpPr>
        <dsp:cNvPr id="0" name=""/>
        <dsp:cNvSpPr/>
      </dsp:nvSpPr>
      <dsp:spPr>
        <a:xfrm>
          <a:off x="6459420" y="887918"/>
          <a:ext cx="2496204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noProof="0" dirty="0">
              <a:latin typeface="Calibri"/>
              <a:ea typeface="+mn-ea"/>
              <a:cs typeface="+mn-cs"/>
            </a:rPr>
            <a:t>Direcciones de Planificación Sectorial</a:t>
          </a:r>
          <a:endParaRPr lang="es-CR" sz="1400" b="0" kern="1200" noProof="0" dirty="0">
            <a:latin typeface="Calibri"/>
            <a:ea typeface="+mn-ea"/>
            <a:cs typeface="+mn-cs"/>
          </a:endParaRPr>
        </a:p>
      </dsp:txBody>
      <dsp:txXfrm>
        <a:off x="6459420" y="887918"/>
        <a:ext cx="2496204" cy="1288353"/>
      </dsp:txXfrm>
    </dsp:sp>
    <dsp:sp modelId="{0D19C4A8-BF34-44E8-BCD4-B7096791EAEB}">
      <dsp:nvSpPr>
        <dsp:cNvPr id="0" name=""/>
        <dsp:cNvSpPr/>
      </dsp:nvSpPr>
      <dsp:spPr>
        <a:xfrm>
          <a:off x="6459420" y="435254"/>
          <a:ext cx="2496204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900" kern="1200" noProof="0"/>
            <a:t>3  – 9 Nov. 2022</a:t>
          </a:r>
          <a:endParaRPr lang="es-CR" sz="1900" kern="1200" noProof="0"/>
        </a:p>
      </dsp:txBody>
      <dsp:txXfrm>
        <a:off x="6459420" y="435254"/>
        <a:ext cx="2496204" cy="452664"/>
      </dsp:txXfrm>
    </dsp:sp>
    <dsp:sp modelId="{AC26A483-8347-4E5B-B853-9C9E121993D0}">
      <dsp:nvSpPr>
        <dsp:cNvPr id="0" name=""/>
        <dsp:cNvSpPr/>
      </dsp:nvSpPr>
      <dsp:spPr>
        <a:xfrm>
          <a:off x="6233088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4A6F1-0F96-4D16-A53F-E760553CE077}">
      <dsp:nvSpPr>
        <dsp:cNvPr id="0" name=""/>
        <dsp:cNvSpPr/>
      </dsp:nvSpPr>
      <dsp:spPr>
        <a:xfrm>
          <a:off x="6191475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92E7C-5D47-432A-B416-15E6E618D39F}">
      <dsp:nvSpPr>
        <dsp:cNvPr id="0" name=""/>
        <dsp:cNvSpPr/>
      </dsp:nvSpPr>
      <dsp:spPr>
        <a:xfrm rot="18900000">
          <a:off x="7570959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85A6-140B-40FB-B1DF-2C4188062D74}">
      <dsp:nvSpPr>
        <dsp:cNvPr id="0" name=""/>
        <dsp:cNvSpPr/>
      </dsp:nvSpPr>
      <dsp:spPr>
        <a:xfrm>
          <a:off x="7606517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7A975-2765-4352-B284-53CFF76A31CA}">
      <dsp:nvSpPr>
        <dsp:cNvPr id="0" name=""/>
        <dsp:cNvSpPr/>
      </dsp:nvSpPr>
      <dsp:spPr>
        <a:xfrm>
          <a:off x="7957332" y="2176272"/>
          <a:ext cx="2496204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Convocatoria a Comités de Seguimiento: Reducción y Reconstrucción</a:t>
          </a:r>
          <a:endParaRPr lang="es-CR" sz="13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Comité Asesor de Cooperación Internacional - CATAI</a:t>
          </a:r>
          <a:endParaRPr lang="es-CR" sz="13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7957332" y="2176272"/>
        <a:ext cx="2496204" cy="1288353"/>
      </dsp:txXfrm>
    </dsp:sp>
    <dsp:sp modelId="{81CDCBD9-3BAC-4963-82BB-606FEE03976D}">
      <dsp:nvSpPr>
        <dsp:cNvPr id="0" name=""/>
        <dsp:cNvSpPr/>
      </dsp:nvSpPr>
      <dsp:spPr>
        <a:xfrm>
          <a:off x="7957332" y="3464625"/>
          <a:ext cx="2496204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900" kern="1200" noProof="0" dirty="0"/>
            <a:t>14 – 21 Nov. 2022</a:t>
          </a:r>
          <a:endParaRPr lang="es-CR" sz="1900" kern="1200" noProof="0" dirty="0"/>
        </a:p>
      </dsp:txBody>
      <dsp:txXfrm>
        <a:off x="7957332" y="3464625"/>
        <a:ext cx="2496204" cy="452664"/>
      </dsp:txXfrm>
    </dsp:sp>
    <dsp:sp modelId="{E1F807D2-7435-49E1-8FB3-FE38F06A60E7}">
      <dsp:nvSpPr>
        <dsp:cNvPr id="0" name=""/>
        <dsp:cNvSpPr/>
      </dsp:nvSpPr>
      <dsp:spPr>
        <a:xfrm>
          <a:off x="7731000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059CA-5C7F-401D-BC30-6D5914503924}">
      <dsp:nvSpPr>
        <dsp:cNvPr id="0" name=""/>
        <dsp:cNvSpPr/>
      </dsp:nvSpPr>
      <dsp:spPr>
        <a:xfrm>
          <a:off x="7689387" y="2135532"/>
          <a:ext cx="81479" cy="8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E194-914B-4D60-9C21-555EADEAF5FF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143000"/>
            <a:ext cx="655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9E788-AA15-4427-B724-6408ED266B5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84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9E788-AA15-4427-B724-6408ED266B5F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274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450" y="1122363"/>
            <a:ext cx="10934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2450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75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05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3526" y="365125"/>
            <a:ext cx="314372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2347" y="365125"/>
            <a:ext cx="924893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719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450" y="1122363"/>
            <a:ext cx="10934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450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028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1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54" y="1709739"/>
            <a:ext cx="125749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754" y="4589464"/>
            <a:ext cx="125749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80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348" y="1825625"/>
            <a:ext cx="619633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0923" y="1825625"/>
            <a:ext cx="619633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6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46" y="365126"/>
            <a:ext cx="1257490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247" y="1681163"/>
            <a:ext cx="61678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4247" y="2505075"/>
            <a:ext cx="6167854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80922" y="1681163"/>
            <a:ext cx="61982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0922" y="2505075"/>
            <a:ext cx="6198229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27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4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23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47" y="457200"/>
            <a:ext cx="4702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229" y="987426"/>
            <a:ext cx="738092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247" y="2057400"/>
            <a:ext cx="47023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6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898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47" y="457200"/>
            <a:ext cx="4702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8229" y="987426"/>
            <a:ext cx="738092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247" y="2057400"/>
            <a:ext cx="47023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419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13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33526" y="365125"/>
            <a:ext cx="314372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2347" y="365125"/>
            <a:ext cx="9248934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754" y="1709739"/>
            <a:ext cx="125749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54" y="4589464"/>
            <a:ext cx="125749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49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348" y="1825625"/>
            <a:ext cx="619633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0923" y="1825625"/>
            <a:ext cx="619633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71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46" y="365126"/>
            <a:ext cx="1257490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247" y="1681163"/>
            <a:ext cx="61678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4247" y="2505075"/>
            <a:ext cx="616785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80922" y="1681163"/>
            <a:ext cx="61982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80922" y="2505075"/>
            <a:ext cx="6198229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432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83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409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47" y="457200"/>
            <a:ext cx="4702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229" y="987426"/>
            <a:ext cx="738092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247" y="2057400"/>
            <a:ext cx="47023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4092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47" y="457200"/>
            <a:ext cx="4702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98229" y="987426"/>
            <a:ext cx="738092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247" y="2057400"/>
            <a:ext cx="47023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909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348" y="365126"/>
            <a:ext cx="12574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348" y="1825625"/>
            <a:ext cx="125749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348" y="6356351"/>
            <a:ext cx="3280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1664-CFE5-404A-92A6-A31EC311295A}" type="datetimeFigureOut">
              <a:rPr lang="es-CR" smtClean="0"/>
              <a:t>10/01/2023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9493" y="6356351"/>
            <a:ext cx="4920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96843" y="6356351"/>
            <a:ext cx="3280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E616-87FB-4E09-8A34-35C43045B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165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48" y="365126"/>
            <a:ext cx="12574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2348" y="1825625"/>
            <a:ext cx="125749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348" y="6356351"/>
            <a:ext cx="3280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pPr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9493" y="6356351"/>
            <a:ext cx="4920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843" y="6356351"/>
            <a:ext cx="3280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toreo-pngr.cne.go.cr/" TargetMode="External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B8EAE7B-2829-20ED-8FF1-52000F685978}"/>
              </a:ext>
            </a:extLst>
          </p:cNvPr>
          <p:cNvSpPr txBox="1">
            <a:spLocks/>
          </p:cNvSpPr>
          <p:nvPr/>
        </p:nvSpPr>
        <p:spPr>
          <a:xfrm>
            <a:off x="5641258" y="792393"/>
            <a:ext cx="7744542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72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 Nacional Sobre el Riesgo</a:t>
            </a:r>
          </a:p>
          <a:p>
            <a:pPr algn="ctr"/>
            <a:endParaRPr lang="es-ES" sz="7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7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8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 Edición</a:t>
            </a:r>
          </a:p>
          <a:p>
            <a:pPr algn="ctr"/>
            <a:r>
              <a:rPr lang="es-ES" sz="48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endParaRPr lang="es-ES" sz="7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0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804191" y="1186055"/>
            <a:ext cx="8307151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Datos sobre la Gestió</a:t>
            </a:r>
            <a:r>
              <a:rPr lang="es-ES" sz="8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n del Riesgo en 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Costa Rica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4162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804191" y="1186055"/>
            <a:ext cx="8307151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Datos </a:t>
            </a:r>
            <a:r>
              <a:rPr lang="es-ES" sz="8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Institucionales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00458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0B6B90E8-65C8-191B-A097-E308FC7FC7B5}"/>
              </a:ext>
            </a:extLst>
          </p:cNvPr>
          <p:cNvSpPr/>
          <p:nvPr/>
        </p:nvSpPr>
        <p:spPr>
          <a:xfrm>
            <a:off x="5300734" y="9495"/>
            <a:ext cx="9256486" cy="3116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493852-E71C-EF07-CC19-212DCC6442D0}"/>
              </a:ext>
            </a:extLst>
          </p:cNvPr>
          <p:cNvSpPr/>
          <p:nvPr/>
        </p:nvSpPr>
        <p:spPr>
          <a:xfrm>
            <a:off x="-31695" y="4765988"/>
            <a:ext cx="14611295" cy="212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9" name="Rectangle: Rounded Corners 11">
            <a:extLst>
              <a:ext uri="{FF2B5EF4-FFF2-40B4-BE49-F238E27FC236}">
                <a16:creationId xmlns:a16="http://schemas.microsoft.com/office/drawing/2014/main" id="{3A66CA4B-42DA-4959-9B8A-469B48627F07}"/>
              </a:ext>
            </a:extLst>
          </p:cNvPr>
          <p:cNvSpPr/>
          <p:nvPr/>
        </p:nvSpPr>
        <p:spPr>
          <a:xfrm>
            <a:off x="7185069" y="2092012"/>
            <a:ext cx="7139715" cy="4615309"/>
          </a:xfrm>
          <a:prstGeom prst="roundRect">
            <a:avLst>
              <a:gd name="adj" fmla="val 3334"/>
            </a:avLst>
          </a:prstGeom>
          <a:solidFill>
            <a:srgbClr val="FFFFFF">
              <a:lumMod val="85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9D374-1A8E-E121-C50F-56F81A349117}"/>
              </a:ext>
            </a:extLst>
          </p:cNvPr>
          <p:cNvSpPr/>
          <p:nvPr/>
        </p:nvSpPr>
        <p:spPr>
          <a:xfrm>
            <a:off x="-31694" y="-1"/>
            <a:ext cx="4592808" cy="6887647"/>
          </a:xfrm>
          <a:prstGeom prst="rect">
            <a:avLst/>
          </a:prstGeom>
          <a:solidFill>
            <a:srgbClr val="219FFD"/>
          </a:solidFill>
          <a:ln>
            <a:solidFill>
              <a:srgbClr val="219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122292" y="4365172"/>
            <a:ext cx="4033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EJECUCIÓN EN GR</a:t>
            </a:r>
            <a:endParaRPr kumimoji="0" lang="es-CR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id="{536AF7CD-CDDF-CFA1-AB5A-D509FC0DEADE}"/>
              </a:ext>
            </a:extLst>
          </p:cNvPr>
          <p:cNvSpPr/>
          <p:nvPr/>
        </p:nvSpPr>
        <p:spPr>
          <a:xfrm>
            <a:off x="122292" y="143645"/>
            <a:ext cx="1467615" cy="894144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8CF98C77-728F-2693-9899-5CAE75835661}"/>
              </a:ext>
            </a:extLst>
          </p:cNvPr>
          <p:cNvSpPr/>
          <p:nvPr/>
        </p:nvSpPr>
        <p:spPr>
          <a:xfrm>
            <a:off x="1575230" y="143645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2174352" y="439774"/>
            <a:ext cx="22634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Rectangle 99">
            <a:extLst>
              <a:ext uri="{FF2B5EF4-FFF2-40B4-BE49-F238E27FC236}">
                <a16:creationId xmlns:a16="http://schemas.microsoft.com/office/drawing/2014/main" id="{7C7B44B0-E6E6-171B-0361-B22AB3348660}"/>
              </a:ext>
            </a:extLst>
          </p:cNvPr>
          <p:cNvSpPr/>
          <p:nvPr/>
        </p:nvSpPr>
        <p:spPr>
          <a:xfrm>
            <a:off x="51230" y="143645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3EE9C9F0-378B-9196-890B-DA07BF08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61" y="3916453"/>
            <a:ext cx="4262439" cy="3215208"/>
          </a:xfrm>
          <a:prstGeom prst="rect">
            <a:avLst/>
          </a:prstGeom>
        </p:spPr>
      </p:pic>
      <p:pic>
        <p:nvPicPr>
          <p:cNvPr id="43" name="Imagen 4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5F627E-2DEF-190C-774F-53E09AEF2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05" y="5987143"/>
            <a:ext cx="986695" cy="870857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768449E3-BBEB-7D80-860C-0CF04E79B0C4}"/>
              </a:ext>
            </a:extLst>
          </p:cNvPr>
          <p:cNvSpPr txBox="1"/>
          <p:nvPr/>
        </p:nvSpPr>
        <p:spPr>
          <a:xfrm>
            <a:off x="5156026" y="6024866"/>
            <a:ext cx="7418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3600" b="1" dirty="0">
                <a:solidFill>
                  <a:srgbClr val="FF6600"/>
                </a:solidFill>
              </a:rPr>
              <a:t>₡40 505 801 100 </a:t>
            </a:r>
          </a:p>
        </p:txBody>
      </p:sp>
      <p:sp>
        <p:nvSpPr>
          <p:cNvPr id="71" name="Rectangle: Rounded Corners 14">
            <a:extLst>
              <a:ext uri="{FF2B5EF4-FFF2-40B4-BE49-F238E27FC236}">
                <a16:creationId xmlns:a16="http://schemas.microsoft.com/office/drawing/2014/main" id="{0B2D3C4A-78E2-4373-B130-8698F0E2E501}"/>
              </a:ext>
            </a:extLst>
          </p:cNvPr>
          <p:cNvSpPr/>
          <p:nvPr/>
        </p:nvSpPr>
        <p:spPr>
          <a:xfrm>
            <a:off x="11854312" y="3084270"/>
            <a:ext cx="1262358" cy="3149600"/>
          </a:xfrm>
          <a:prstGeom prst="roundRect">
            <a:avLst/>
          </a:prstGeom>
          <a:solidFill>
            <a:srgbClr val="219F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15">
            <a:extLst>
              <a:ext uri="{FF2B5EF4-FFF2-40B4-BE49-F238E27FC236}">
                <a16:creationId xmlns:a16="http://schemas.microsoft.com/office/drawing/2014/main" id="{96D8F7FC-6D94-4C71-A022-D74584B5FA4E}"/>
              </a:ext>
            </a:extLst>
          </p:cNvPr>
          <p:cNvSpPr/>
          <p:nvPr/>
        </p:nvSpPr>
        <p:spPr>
          <a:xfrm>
            <a:off x="8092440" y="3768806"/>
            <a:ext cx="1262330" cy="2139950"/>
          </a:xfrm>
          <a:prstGeom prst="round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0DEADF8-4043-5032-BB64-FDA8122B16BB}"/>
              </a:ext>
            </a:extLst>
          </p:cNvPr>
          <p:cNvSpPr txBox="1"/>
          <p:nvPr/>
        </p:nvSpPr>
        <p:spPr>
          <a:xfrm>
            <a:off x="9928977" y="2435315"/>
            <a:ext cx="5196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0" i="0" u="none" strike="noStrike" dirty="0">
                <a:solidFill>
                  <a:srgbClr val="219FF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CR" sz="3600" b="1" dirty="0">
                <a:solidFill>
                  <a:srgbClr val="219FFD"/>
                </a:solidFill>
              </a:rPr>
              <a:t>₡ 61,766,150,442 </a:t>
            </a:r>
          </a:p>
          <a:p>
            <a:pPr algn="ctr"/>
            <a:endParaRPr lang="es-CR" sz="3600" b="1" dirty="0">
              <a:solidFill>
                <a:srgbClr val="FF6600"/>
              </a:solidFill>
            </a:endParaRPr>
          </a:p>
        </p:txBody>
      </p:sp>
      <p:sp>
        <p:nvSpPr>
          <p:cNvPr id="75" name="TextBox 18">
            <a:extLst>
              <a:ext uri="{FF2B5EF4-FFF2-40B4-BE49-F238E27FC236}">
                <a16:creationId xmlns:a16="http://schemas.microsoft.com/office/drawing/2014/main" id="{096CEDB8-51ED-471A-930B-18E9D31A5AA6}"/>
              </a:ext>
            </a:extLst>
          </p:cNvPr>
          <p:cNvSpPr txBox="1"/>
          <p:nvPr/>
        </p:nvSpPr>
        <p:spPr>
          <a:xfrm>
            <a:off x="7928113" y="2152655"/>
            <a:ext cx="93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2021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TextBox 21">
            <a:extLst>
              <a:ext uri="{FF2B5EF4-FFF2-40B4-BE49-F238E27FC236}">
                <a16:creationId xmlns:a16="http://schemas.microsoft.com/office/drawing/2014/main" id="{B993B186-63A6-417B-9CE1-D0F074F1DC12}"/>
              </a:ext>
            </a:extLst>
          </p:cNvPr>
          <p:cNvSpPr txBox="1"/>
          <p:nvPr/>
        </p:nvSpPr>
        <p:spPr>
          <a:xfrm>
            <a:off x="12025043" y="2105191"/>
            <a:ext cx="101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2022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C800626-1273-D254-200F-E3D0739307FC}"/>
              </a:ext>
            </a:extLst>
          </p:cNvPr>
          <p:cNvSpPr txBox="1"/>
          <p:nvPr/>
        </p:nvSpPr>
        <p:spPr>
          <a:xfrm>
            <a:off x="7013557" y="335516"/>
            <a:ext cx="8111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Monto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EJECUTADO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 actividades asociadas a la gestión del riesgo a desastres y la adaptación al cambio climático  por la institución.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45684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0B6B90E8-65C8-191B-A097-E308FC7FC7B5}"/>
              </a:ext>
            </a:extLst>
          </p:cNvPr>
          <p:cNvSpPr/>
          <p:nvPr/>
        </p:nvSpPr>
        <p:spPr>
          <a:xfrm>
            <a:off x="5323114" y="-2"/>
            <a:ext cx="9256486" cy="266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493852-E71C-EF07-CC19-212DCC6442D0}"/>
              </a:ext>
            </a:extLst>
          </p:cNvPr>
          <p:cNvSpPr/>
          <p:nvPr/>
        </p:nvSpPr>
        <p:spPr>
          <a:xfrm>
            <a:off x="0" y="4765988"/>
            <a:ext cx="14579600" cy="212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9D374-1A8E-E121-C50F-56F81A349117}"/>
              </a:ext>
            </a:extLst>
          </p:cNvPr>
          <p:cNvSpPr/>
          <p:nvPr/>
        </p:nvSpPr>
        <p:spPr>
          <a:xfrm>
            <a:off x="10004617" y="-6787"/>
            <a:ext cx="4592808" cy="688764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122292" y="4365172"/>
            <a:ext cx="4033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EJECUCIÓN EN GR</a:t>
            </a:r>
            <a:endParaRPr kumimoji="0" lang="es-C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12232085" y="-485915"/>
            <a:ext cx="22634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/>
              </a:rPr>
              <a:t>2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3" name="Imagen 4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5F627E-2DEF-190C-774F-53E09AEF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" y="5915856"/>
            <a:ext cx="986695" cy="870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0B250B-6D73-4FA7-DC75-3C2F62A54346}"/>
              </a:ext>
            </a:extLst>
          </p:cNvPr>
          <p:cNvSpPr txBox="1"/>
          <p:nvPr/>
        </p:nvSpPr>
        <p:spPr>
          <a:xfrm>
            <a:off x="3794760" y="2672834"/>
            <a:ext cx="809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EJECUCIÓN EN GR</a:t>
            </a: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B38ACB-DD9D-3338-A7DC-39583BE8AFAC}"/>
              </a:ext>
            </a:extLst>
          </p:cNvPr>
          <p:cNvSpPr txBox="1"/>
          <p:nvPr/>
        </p:nvSpPr>
        <p:spPr>
          <a:xfrm>
            <a:off x="9977403" y="3887825"/>
            <a:ext cx="4566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INSTRUMENTOS EN GR</a:t>
            </a:r>
            <a:endParaRPr kumimoji="0" lang="es-C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8918BFC-534F-A25E-B92B-3E73E0EC9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15" y="4260610"/>
            <a:ext cx="3633437" cy="2852367"/>
          </a:xfrm>
          <a:prstGeom prst="rect">
            <a:avLst/>
          </a:prstGeom>
        </p:spPr>
      </p:pic>
      <p:sp>
        <p:nvSpPr>
          <p:cNvPr id="39" name="Arrow: Pentagon 2">
            <a:extLst>
              <a:ext uri="{FF2B5EF4-FFF2-40B4-BE49-F238E27FC236}">
                <a16:creationId xmlns:a16="http://schemas.microsoft.com/office/drawing/2014/main" id="{2C90ACDF-547B-7E39-794E-BC4D3C5042CB}"/>
              </a:ext>
            </a:extLst>
          </p:cNvPr>
          <p:cNvSpPr/>
          <p:nvPr/>
        </p:nvSpPr>
        <p:spPr>
          <a:xfrm>
            <a:off x="0" y="1838824"/>
            <a:ext cx="7562850" cy="881653"/>
          </a:xfrm>
          <a:prstGeom prst="homePlat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Pentagon 3">
            <a:extLst>
              <a:ext uri="{FF2B5EF4-FFF2-40B4-BE49-F238E27FC236}">
                <a16:creationId xmlns:a16="http://schemas.microsoft.com/office/drawing/2014/main" id="{B79B55B9-4A32-F64D-2D3F-89CCFA0AB95D}"/>
              </a:ext>
            </a:extLst>
          </p:cNvPr>
          <p:cNvSpPr/>
          <p:nvPr/>
        </p:nvSpPr>
        <p:spPr>
          <a:xfrm>
            <a:off x="0" y="2924674"/>
            <a:ext cx="6559550" cy="881653"/>
          </a:xfrm>
          <a:prstGeom prst="homePlat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Pentagon 4">
            <a:extLst>
              <a:ext uri="{FF2B5EF4-FFF2-40B4-BE49-F238E27FC236}">
                <a16:creationId xmlns:a16="http://schemas.microsoft.com/office/drawing/2014/main" id="{66687682-BCD2-EA61-4F8A-498B23599019}"/>
              </a:ext>
            </a:extLst>
          </p:cNvPr>
          <p:cNvSpPr/>
          <p:nvPr/>
        </p:nvSpPr>
        <p:spPr>
          <a:xfrm>
            <a:off x="0" y="4010523"/>
            <a:ext cx="5594350" cy="881653"/>
          </a:xfrm>
          <a:prstGeom prst="homePlat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Pentagon 5">
            <a:extLst>
              <a:ext uri="{FF2B5EF4-FFF2-40B4-BE49-F238E27FC236}">
                <a16:creationId xmlns:a16="http://schemas.microsoft.com/office/drawing/2014/main" id="{77FAEB9A-F114-34BD-1687-4C0A9083E643}"/>
              </a:ext>
            </a:extLst>
          </p:cNvPr>
          <p:cNvSpPr/>
          <p:nvPr/>
        </p:nvSpPr>
        <p:spPr>
          <a:xfrm>
            <a:off x="0" y="5096374"/>
            <a:ext cx="4591050" cy="881653"/>
          </a:xfrm>
          <a:prstGeom prst="homePlat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D4642A5D-9EC4-630A-7A43-9592D581AD19}"/>
              </a:ext>
            </a:extLst>
          </p:cNvPr>
          <p:cNvSpPr txBox="1"/>
          <p:nvPr/>
        </p:nvSpPr>
        <p:spPr>
          <a:xfrm>
            <a:off x="368301" y="2103504"/>
            <a:ext cx="584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GB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INSTITUCIONES CON PLAN DE EMERGENCIAS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00483D93-A153-5265-7F3A-B8EA2C7EAB3C}"/>
              </a:ext>
            </a:extLst>
          </p:cNvPr>
          <p:cNvSpPr txBox="1"/>
          <p:nvPr/>
        </p:nvSpPr>
        <p:spPr>
          <a:xfrm>
            <a:off x="368301" y="3201837"/>
            <a:ext cx="481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OFICINAS DE GESTIÓN DEL RIESGO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2C328CBB-2F41-35E7-A50B-A21CE55F5E54}"/>
              </a:ext>
            </a:extLst>
          </p:cNvPr>
          <p:cNvSpPr txBox="1"/>
          <p:nvPr/>
        </p:nvSpPr>
        <p:spPr>
          <a:xfrm>
            <a:off x="341087" y="4100207"/>
            <a:ext cx="38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PARTICIPACIÓN EN INSTANCIAS DEL SNGR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0C1C6CA7-41AA-CF30-53C3-7CE7DC9DE05B}"/>
              </a:ext>
            </a:extLst>
          </p:cNvPr>
          <p:cNvSpPr txBox="1"/>
          <p:nvPr/>
        </p:nvSpPr>
        <p:spPr>
          <a:xfrm>
            <a:off x="368301" y="5225632"/>
            <a:ext cx="378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BRIGADAS </a:t>
            </a:r>
          </a:p>
          <a:p>
            <a:pPr algn="just" defTabSz="914400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DE EMERGENCIA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DBC2E75F-229C-4EB5-0528-CBC973795B22}"/>
              </a:ext>
            </a:extLst>
          </p:cNvPr>
          <p:cNvSpPr txBox="1"/>
          <p:nvPr/>
        </p:nvSpPr>
        <p:spPr>
          <a:xfrm>
            <a:off x="6216651" y="2039914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38</a:t>
            </a:r>
            <a:endParaRPr lang="en-GB" sz="2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22EBA68F-2F62-A59E-FCB8-E1EBAEC99F9D}"/>
              </a:ext>
            </a:extLst>
          </p:cNvPr>
          <p:cNvSpPr txBox="1"/>
          <p:nvPr/>
        </p:nvSpPr>
        <p:spPr>
          <a:xfrm>
            <a:off x="5181601" y="3126973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29</a:t>
            </a:r>
            <a:endParaRPr lang="en-GB" sz="2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5FF88A3C-9175-2A88-E4EB-12316D38BA41}"/>
              </a:ext>
            </a:extLst>
          </p:cNvPr>
          <p:cNvSpPr txBox="1"/>
          <p:nvPr/>
        </p:nvSpPr>
        <p:spPr>
          <a:xfrm>
            <a:off x="3975101" y="4224358"/>
            <a:ext cx="1320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GB" sz="25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34</a:t>
            </a: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B440072D-9C0F-A6CA-3A3A-7BF91EC532A3}"/>
              </a:ext>
            </a:extLst>
          </p:cNvPr>
          <p:cNvSpPr txBox="1"/>
          <p:nvPr/>
        </p:nvSpPr>
        <p:spPr>
          <a:xfrm>
            <a:off x="3200401" y="5316558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GB" sz="25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8A57DA8-83D3-3D27-8578-544B6D28CFBB}"/>
              </a:ext>
            </a:extLst>
          </p:cNvPr>
          <p:cNvSpPr txBox="1"/>
          <p:nvPr/>
        </p:nvSpPr>
        <p:spPr>
          <a:xfrm>
            <a:off x="6632915" y="3280476"/>
            <a:ext cx="8111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Municipalidades + 17 Instituciones</a:t>
            </a:r>
            <a:endParaRPr lang="es-CR" sz="12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7E357E4-BD00-3A09-2BFC-B4902EC6F232}"/>
              </a:ext>
            </a:extLst>
          </p:cNvPr>
          <p:cNvSpPr txBox="1"/>
          <p:nvPr/>
        </p:nvSpPr>
        <p:spPr>
          <a:xfrm>
            <a:off x="1338450" y="6582847"/>
            <a:ext cx="8111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+Reportes recibidos: 61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24891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/>
      <p:bldP spid="48" grpId="0"/>
      <p:bldP spid="49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0B6B90E8-65C8-191B-A097-E308FC7FC7B5}"/>
              </a:ext>
            </a:extLst>
          </p:cNvPr>
          <p:cNvSpPr/>
          <p:nvPr/>
        </p:nvSpPr>
        <p:spPr>
          <a:xfrm>
            <a:off x="5323114" y="-2"/>
            <a:ext cx="9256486" cy="266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493852-E71C-EF07-CC19-212DCC6442D0}"/>
              </a:ext>
            </a:extLst>
          </p:cNvPr>
          <p:cNvSpPr/>
          <p:nvPr/>
        </p:nvSpPr>
        <p:spPr>
          <a:xfrm>
            <a:off x="0" y="4927583"/>
            <a:ext cx="14579600" cy="212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9D374-1A8E-E121-C50F-56F81A349117}"/>
              </a:ext>
            </a:extLst>
          </p:cNvPr>
          <p:cNvSpPr/>
          <p:nvPr/>
        </p:nvSpPr>
        <p:spPr>
          <a:xfrm>
            <a:off x="10004617" y="-6788"/>
            <a:ext cx="4592808" cy="7307555"/>
          </a:xfrm>
          <a:prstGeom prst="rect">
            <a:avLst/>
          </a:prstGeom>
          <a:solidFill>
            <a:srgbClr val="C2C923"/>
          </a:solidFill>
          <a:ln>
            <a:solidFill>
              <a:srgbClr val="C2C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142879" y="3226307"/>
            <a:ext cx="4033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EJECUCIÓN EN GR</a:t>
            </a:r>
            <a:endParaRPr kumimoji="0" lang="es-C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12232085" y="-485915"/>
            <a:ext cx="22634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3" name="Imagen 4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5F627E-2DEF-190C-774F-53E09AEF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" y="6010003"/>
            <a:ext cx="986695" cy="870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0B250B-6D73-4FA7-DC75-3C2F62A54346}"/>
              </a:ext>
            </a:extLst>
          </p:cNvPr>
          <p:cNvSpPr txBox="1"/>
          <p:nvPr/>
        </p:nvSpPr>
        <p:spPr>
          <a:xfrm>
            <a:off x="3794760" y="2672834"/>
            <a:ext cx="809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EJECUCIÓN EN GR</a:t>
            </a: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B38ACB-DD9D-3338-A7DC-39583BE8AFAC}"/>
              </a:ext>
            </a:extLst>
          </p:cNvPr>
          <p:cNvSpPr txBox="1"/>
          <p:nvPr/>
        </p:nvSpPr>
        <p:spPr>
          <a:xfrm>
            <a:off x="9977403" y="3887825"/>
            <a:ext cx="4566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PROTOCOLOS DE ACTUACIÓN</a:t>
            </a:r>
            <a:endParaRPr kumimoji="0" lang="es-C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Arrow: Pentagon 3">
            <a:extLst>
              <a:ext uri="{FF2B5EF4-FFF2-40B4-BE49-F238E27FC236}">
                <a16:creationId xmlns:a16="http://schemas.microsoft.com/office/drawing/2014/main" id="{B79B55B9-4A32-F64D-2D3F-89CCFA0AB95D}"/>
              </a:ext>
            </a:extLst>
          </p:cNvPr>
          <p:cNvSpPr/>
          <p:nvPr/>
        </p:nvSpPr>
        <p:spPr>
          <a:xfrm>
            <a:off x="-25707" y="1529384"/>
            <a:ext cx="6559550" cy="881653"/>
          </a:xfrm>
          <a:prstGeom prst="homePlat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Pentagon 4">
            <a:extLst>
              <a:ext uri="{FF2B5EF4-FFF2-40B4-BE49-F238E27FC236}">
                <a16:creationId xmlns:a16="http://schemas.microsoft.com/office/drawing/2014/main" id="{66687682-BCD2-EA61-4F8A-498B23599019}"/>
              </a:ext>
            </a:extLst>
          </p:cNvPr>
          <p:cNvSpPr/>
          <p:nvPr/>
        </p:nvSpPr>
        <p:spPr>
          <a:xfrm>
            <a:off x="-4721" y="2589932"/>
            <a:ext cx="5594350" cy="881653"/>
          </a:xfrm>
          <a:prstGeom prst="homePlat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Pentagon 5">
            <a:extLst>
              <a:ext uri="{FF2B5EF4-FFF2-40B4-BE49-F238E27FC236}">
                <a16:creationId xmlns:a16="http://schemas.microsoft.com/office/drawing/2014/main" id="{77FAEB9A-F114-34BD-1687-4C0A9083E643}"/>
              </a:ext>
            </a:extLst>
          </p:cNvPr>
          <p:cNvSpPr/>
          <p:nvPr/>
        </p:nvSpPr>
        <p:spPr>
          <a:xfrm>
            <a:off x="-37260" y="4939156"/>
            <a:ext cx="3096178" cy="770485"/>
          </a:xfrm>
          <a:prstGeom prst="homePlat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00483D93-A153-5265-7F3A-B8EA2C7EAB3C}"/>
              </a:ext>
            </a:extLst>
          </p:cNvPr>
          <p:cNvSpPr txBox="1"/>
          <p:nvPr/>
        </p:nvSpPr>
        <p:spPr>
          <a:xfrm>
            <a:off x="363580" y="1781246"/>
            <a:ext cx="481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IGUALDAD DE GÉNERO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2C328CBB-2F41-35E7-A50B-A21CE55F5E54}"/>
              </a:ext>
            </a:extLst>
          </p:cNvPr>
          <p:cNvSpPr txBox="1"/>
          <p:nvPr/>
        </p:nvSpPr>
        <p:spPr>
          <a:xfrm>
            <a:off x="336366" y="2679616"/>
            <a:ext cx="38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POBLACIÓN INDÍGENA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0C1C6CA7-41AA-CF30-53C3-7CE7DC9DE05B}"/>
              </a:ext>
            </a:extLst>
          </p:cNvPr>
          <p:cNvSpPr txBox="1"/>
          <p:nvPr/>
        </p:nvSpPr>
        <p:spPr>
          <a:xfrm>
            <a:off x="331041" y="5068414"/>
            <a:ext cx="234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POBLACIÓN MIGRANTE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22EBA68F-2F62-A59E-FCB8-E1EBAEC99F9D}"/>
              </a:ext>
            </a:extLst>
          </p:cNvPr>
          <p:cNvSpPr txBox="1"/>
          <p:nvPr/>
        </p:nvSpPr>
        <p:spPr>
          <a:xfrm>
            <a:off x="5176880" y="1706382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11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5FF88A3C-9175-2A88-E4EB-12316D38BA41}"/>
              </a:ext>
            </a:extLst>
          </p:cNvPr>
          <p:cNvSpPr txBox="1"/>
          <p:nvPr/>
        </p:nvSpPr>
        <p:spPr>
          <a:xfrm>
            <a:off x="3970380" y="2803767"/>
            <a:ext cx="1320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B440072D-9C0F-A6CA-3A3A-7BF91EC532A3}"/>
              </a:ext>
            </a:extLst>
          </p:cNvPr>
          <p:cNvSpPr txBox="1"/>
          <p:nvPr/>
        </p:nvSpPr>
        <p:spPr>
          <a:xfrm>
            <a:off x="2515993" y="5090089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7E357E4-BD00-3A09-2BFC-B4902EC6F232}"/>
              </a:ext>
            </a:extLst>
          </p:cNvPr>
          <p:cNvSpPr txBox="1"/>
          <p:nvPr/>
        </p:nvSpPr>
        <p:spPr>
          <a:xfrm>
            <a:off x="1338450" y="6582847"/>
            <a:ext cx="8111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+Reportes recibidos: 61</a:t>
            </a:r>
            <a:endParaRPr kumimoji="0" lang="es-C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5AACB1-647E-DE25-CF73-AED6444F6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0" y="114236"/>
            <a:ext cx="4068091" cy="2884377"/>
          </a:xfrm>
          <a:prstGeom prst="rect">
            <a:avLst/>
          </a:prstGeom>
        </p:spPr>
      </p:pic>
      <p:sp>
        <p:nvSpPr>
          <p:cNvPr id="12" name="Arrow: Pentagon 5">
            <a:extLst>
              <a:ext uri="{FF2B5EF4-FFF2-40B4-BE49-F238E27FC236}">
                <a16:creationId xmlns:a16="http://schemas.microsoft.com/office/drawing/2014/main" id="{B9A28E2B-4B01-CCC5-9DA1-8F129254D835}"/>
              </a:ext>
            </a:extLst>
          </p:cNvPr>
          <p:cNvSpPr/>
          <p:nvPr/>
        </p:nvSpPr>
        <p:spPr>
          <a:xfrm>
            <a:off x="2762" y="3683975"/>
            <a:ext cx="3812585" cy="992082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B33E7E1-AE24-53E5-1A83-104A8E5D5DE3}"/>
              </a:ext>
            </a:extLst>
          </p:cNvPr>
          <p:cNvSpPr txBox="1"/>
          <p:nvPr/>
        </p:nvSpPr>
        <p:spPr>
          <a:xfrm>
            <a:off x="30099" y="3814896"/>
            <a:ext cx="378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POBLACIÓN ADULTA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MAYOR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9E2CE71D-73D4-AFCC-13A1-7DF873D783B6}"/>
              </a:ext>
            </a:extLst>
          </p:cNvPr>
          <p:cNvSpPr txBox="1"/>
          <p:nvPr/>
        </p:nvSpPr>
        <p:spPr>
          <a:xfrm>
            <a:off x="3058918" y="3906187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Arrow: Pentagon 3">
            <a:extLst>
              <a:ext uri="{FF2B5EF4-FFF2-40B4-BE49-F238E27FC236}">
                <a16:creationId xmlns:a16="http://schemas.microsoft.com/office/drawing/2014/main" id="{4D950A5B-30AC-3DF1-A33D-309E754029F9}"/>
              </a:ext>
            </a:extLst>
          </p:cNvPr>
          <p:cNvSpPr/>
          <p:nvPr/>
        </p:nvSpPr>
        <p:spPr>
          <a:xfrm>
            <a:off x="-55922" y="196516"/>
            <a:ext cx="7345721" cy="970119"/>
          </a:xfrm>
          <a:prstGeom prst="homePlate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0DA8121-8688-1BA3-AA68-08C98E600623}"/>
              </a:ext>
            </a:extLst>
          </p:cNvPr>
          <p:cNvSpPr txBox="1"/>
          <p:nvPr/>
        </p:nvSpPr>
        <p:spPr>
          <a:xfrm>
            <a:off x="333366" y="471238"/>
            <a:ext cx="481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DISCAPACIDAD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F60D3775-658F-6B9F-44E9-7344C3C16B1D}"/>
              </a:ext>
            </a:extLst>
          </p:cNvPr>
          <p:cNvSpPr txBox="1"/>
          <p:nvPr/>
        </p:nvSpPr>
        <p:spPr>
          <a:xfrm>
            <a:off x="6117428" y="396374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15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929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5" grpId="0"/>
      <p:bldP spid="46" grpId="0"/>
      <p:bldP spid="48" grpId="0"/>
      <p:bldP spid="50" grpId="0"/>
      <p:bldP spid="51" grpId="0"/>
      <p:bldP spid="52" grpId="0"/>
      <p:bldP spid="12" grpId="0" animBg="1"/>
      <p:bldP spid="13" grpId="0"/>
      <p:bldP spid="14" grpId="0"/>
      <p:bldP spid="21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804191" y="1186055"/>
            <a:ext cx="8307151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Datos de Instancias de Coordinación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26641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8493852-E71C-EF07-CC19-212DCC6442D0}"/>
              </a:ext>
            </a:extLst>
          </p:cNvPr>
          <p:cNvSpPr/>
          <p:nvPr/>
        </p:nvSpPr>
        <p:spPr>
          <a:xfrm>
            <a:off x="-31694" y="6151178"/>
            <a:ext cx="14611294" cy="73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9D374-1A8E-E121-C50F-56F81A349117}"/>
              </a:ext>
            </a:extLst>
          </p:cNvPr>
          <p:cNvSpPr/>
          <p:nvPr/>
        </p:nvSpPr>
        <p:spPr>
          <a:xfrm>
            <a:off x="-31694" y="-1"/>
            <a:ext cx="8116601" cy="6887647"/>
          </a:xfrm>
          <a:prstGeom prst="rect">
            <a:avLst/>
          </a:prstGeom>
          <a:solidFill>
            <a:srgbClr val="219FFD"/>
          </a:solidFill>
          <a:ln>
            <a:solidFill>
              <a:srgbClr val="219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TextBox 55">
            <a:extLst>
              <a:ext uri="{FF2B5EF4-FFF2-40B4-BE49-F238E27FC236}">
                <a16:creationId xmlns:a16="http://schemas.microsoft.com/office/drawing/2014/main" id="{95346156-0B9C-CD39-88B9-F6BF0C8C84E8}"/>
              </a:ext>
            </a:extLst>
          </p:cNvPr>
          <p:cNvSpPr txBox="1"/>
          <p:nvPr/>
        </p:nvSpPr>
        <p:spPr>
          <a:xfrm>
            <a:off x="122292" y="2322087"/>
            <a:ext cx="372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INSTANCIAS DE COORDINACIÓN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id="{536AF7CD-CDDF-CFA1-AB5A-D509FC0DEADE}"/>
              </a:ext>
            </a:extLst>
          </p:cNvPr>
          <p:cNvSpPr/>
          <p:nvPr/>
        </p:nvSpPr>
        <p:spPr>
          <a:xfrm>
            <a:off x="122292" y="143645"/>
            <a:ext cx="1467615" cy="894144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8CF98C77-728F-2693-9899-5CAE75835661}"/>
              </a:ext>
            </a:extLst>
          </p:cNvPr>
          <p:cNvSpPr/>
          <p:nvPr/>
        </p:nvSpPr>
        <p:spPr>
          <a:xfrm>
            <a:off x="1575230" y="143645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283762" y="29647"/>
            <a:ext cx="1223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Rectangle 99">
            <a:extLst>
              <a:ext uri="{FF2B5EF4-FFF2-40B4-BE49-F238E27FC236}">
                <a16:creationId xmlns:a16="http://schemas.microsoft.com/office/drawing/2014/main" id="{7C7B44B0-E6E6-171B-0361-B22AB3348660}"/>
              </a:ext>
            </a:extLst>
          </p:cNvPr>
          <p:cNvSpPr/>
          <p:nvPr/>
        </p:nvSpPr>
        <p:spPr>
          <a:xfrm>
            <a:off x="51230" y="143645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B9ABFE-64A6-E573-AD61-67D38E984D5A}"/>
              </a:ext>
            </a:extLst>
          </p:cNvPr>
          <p:cNvSpPr/>
          <p:nvPr/>
        </p:nvSpPr>
        <p:spPr>
          <a:xfrm>
            <a:off x="8084907" y="0"/>
            <a:ext cx="6494693" cy="688764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angle 81">
            <a:extLst>
              <a:ext uri="{FF2B5EF4-FFF2-40B4-BE49-F238E27FC236}">
                <a16:creationId xmlns:a16="http://schemas.microsoft.com/office/drawing/2014/main" id="{271A3506-AA22-7818-7796-E762918AF062}"/>
              </a:ext>
            </a:extLst>
          </p:cNvPr>
          <p:cNvSpPr/>
          <p:nvPr/>
        </p:nvSpPr>
        <p:spPr>
          <a:xfrm>
            <a:off x="10217354" y="137704"/>
            <a:ext cx="1467615" cy="89414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72">
            <a:extLst>
              <a:ext uri="{FF2B5EF4-FFF2-40B4-BE49-F238E27FC236}">
                <a16:creationId xmlns:a16="http://schemas.microsoft.com/office/drawing/2014/main" id="{5837ACA1-E456-8D35-C188-984F3ED0E059}"/>
              </a:ext>
            </a:extLst>
          </p:cNvPr>
          <p:cNvSpPr/>
          <p:nvPr/>
        </p:nvSpPr>
        <p:spPr>
          <a:xfrm>
            <a:off x="11670292" y="137704"/>
            <a:ext cx="106475" cy="89414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9">
            <a:extLst>
              <a:ext uri="{FF2B5EF4-FFF2-40B4-BE49-F238E27FC236}">
                <a16:creationId xmlns:a16="http://schemas.microsoft.com/office/drawing/2014/main" id="{64620363-3750-A06F-ABC2-2575482DAB5F}"/>
              </a:ext>
            </a:extLst>
          </p:cNvPr>
          <p:cNvSpPr/>
          <p:nvPr/>
        </p:nvSpPr>
        <p:spPr>
          <a:xfrm>
            <a:off x="10146292" y="137704"/>
            <a:ext cx="106475" cy="89414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1">
            <a:extLst>
              <a:ext uri="{FF2B5EF4-FFF2-40B4-BE49-F238E27FC236}">
                <a16:creationId xmlns:a16="http://schemas.microsoft.com/office/drawing/2014/main" id="{9F3408B2-7E47-17F0-5F78-2A659E12FCC7}"/>
              </a:ext>
            </a:extLst>
          </p:cNvPr>
          <p:cNvSpPr txBox="1"/>
          <p:nvPr/>
        </p:nvSpPr>
        <p:spPr>
          <a:xfrm>
            <a:off x="8702300" y="1245700"/>
            <a:ext cx="57550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Elaboración de compost, Cosecha de Agua, bioremediación de río y camas biólogicas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(coordinación interinstitucional). Principalmente en adaptación al cambio climático.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Diagnóstico de Gestion de Riesgo Cantonal.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Programa de Capacitación para brigadistas y funcionarios municipales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: SCI Básico e Intermedio, Primeros Auxilios y EDAN. 2 Taller de Cartografía Participativa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Capacitación a los Comités Comunales de Emergencia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s, Identificación y Valoración del Posibles Albergues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4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Trabajo orientado a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recuperación de áreas de protección.</a:t>
            </a:r>
            <a:endParaRPr lang="es-MX" sz="14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400" dirty="0">
                <a:solidFill>
                  <a:schemeClr val="bg1"/>
                </a:solidFill>
                <a:latin typeface="Open Sans" panose="020B0606030504020204" pitchFamily="34" charset="0"/>
              </a:rPr>
              <a:t>P</a:t>
            </a:r>
            <a:r>
              <a:rPr kumimoji="0" lang="es-MX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lan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de </a:t>
            </a:r>
            <a:r>
              <a:rPr lang="es-MX" sz="1400" dirty="0">
                <a:solidFill>
                  <a:schemeClr val="bg1"/>
                </a:solidFill>
                <a:latin typeface="Open Sans" panose="020B0606030504020204" pitchFamily="34" charset="0"/>
              </a:rPr>
              <a:t>I</a:t>
            </a:r>
            <a:r>
              <a:rPr kumimoji="0" lang="es-MX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nversión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para realizar el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plan de acción climática cantonal.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Mejoras en acueducto municipal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, mejoras en vías para manejos de aguas, proyectos ambientales de impacto en cuenca, proyectos de atención en sitios de riesgo deslizamientos.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1CAE66-6682-C20D-3C0E-D03C606F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6" y="1156310"/>
            <a:ext cx="490527" cy="49052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03CFCA1-35F9-B243-3AAD-2534F18C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5" y="1974238"/>
            <a:ext cx="490527" cy="4905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B9229F9-5BD2-CE70-2690-C2442251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5" y="2631621"/>
            <a:ext cx="490527" cy="4905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D1DEE4F-04EE-7055-5EFA-772FEDCD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5" y="3336000"/>
            <a:ext cx="490527" cy="49052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15B0A8E-3635-D3F6-1564-C05F3BFC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4" y="3998055"/>
            <a:ext cx="490527" cy="49052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EEF6613-F733-8EF7-E84E-18A6C580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4" y="4535619"/>
            <a:ext cx="490527" cy="4905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3F68B20-3C47-2D42-4A35-B38F0DD9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34" y="5163850"/>
            <a:ext cx="490527" cy="490527"/>
          </a:xfrm>
          <a:prstGeom prst="rect">
            <a:avLst/>
          </a:prstGeom>
        </p:spPr>
      </p:pic>
      <p:pic>
        <p:nvPicPr>
          <p:cNvPr id="28" name="Imagen 2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8BFDE2A-3628-D544-7ABB-DA35BF7F1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05" y="2616189"/>
            <a:ext cx="6553213" cy="45506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1589907" y="129937"/>
            <a:ext cx="5888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Actividades orientadas a la gestión del riesgo a desastres y la adaptación al cambio climático</a:t>
            </a:r>
            <a:endParaRPr kumimoji="0" lang="es-C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9" name="Imagen 2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B5B745E-0816-6F7B-7C78-CA017331A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" y="6010003"/>
            <a:ext cx="986695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0B6B90E8-65C8-191B-A097-E308FC7FC7B5}"/>
              </a:ext>
            </a:extLst>
          </p:cNvPr>
          <p:cNvSpPr/>
          <p:nvPr/>
        </p:nvSpPr>
        <p:spPr>
          <a:xfrm>
            <a:off x="5323114" y="-2"/>
            <a:ext cx="9256486" cy="266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493852-E71C-EF07-CC19-212DCC6442D0}"/>
              </a:ext>
            </a:extLst>
          </p:cNvPr>
          <p:cNvSpPr/>
          <p:nvPr/>
        </p:nvSpPr>
        <p:spPr>
          <a:xfrm>
            <a:off x="0" y="4765988"/>
            <a:ext cx="14579600" cy="212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9D374-1A8E-E121-C50F-56F81A349117}"/>
              </a:ext>
            </a:extLst>
          </p:cNvPr>
          <p:cNvSpPr/>
          <p:nvPr/>
        </p:nvSpPr>
        <p:spPr>
          <a:xfrm>
            <a:off x="10004617" y="-6787"/>
            <a:ext cx="4592808" cy="6887647"/>
          </a:xfrm>
          <a:prstGeom prst="rect">
            <a:avLst/>
          </a:prstGeom>
          <a:solidFill>
            <a:srgbClr val="0070C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122292" y="4365172"/>
            <a:ext cx="4033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EJECUCIÓN EN GR</a:t>
            </a:r>
            <a:endParaRPr kumimoji="0" lang="es-C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12166943" y="-540704"/>
            <a:ext cx="22634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3" name="Imagen 4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5F627E-2DEF-190C-774F-53E09AEF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" y="5915856"/>
            <a:ext cx="986695" cy="870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0B250B-6D73-4FA7-DC75-3C2F62A54346}"/>
              </a:ext>
            </a:extLst>
          </p:cNvPr>
          <p:cNvSpPr txBox="1"/>
          <p:nvPr/>
        </p:nvSpPr>
        <p:spPr>
          <a:xfrm>
            <a:off x="3794760" y="2672834"/>
            <a:ext cx="809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EJECUCIÓN EN GR</a:t>
            </a:r>
            <a:endParaRPr kumimoji="0" lang="es-C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B38ACB-DD9D-3338-A7DC-39583BE8AFAC}"/>
              </a:ext>
            </a:extLst>
          </p:cNvPr>
          <p:cNvSpPr txBox="1"/>
          <p:nvPr/>
        </p:nvSpPr>
        <p:spPr>
          <a:xfrm>
            <a:off x="9977403" y="3887825"/>
            <a:ext cx="4566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Datos Instancias de Coordinación</a:t>
            </a:r>
            <a:endParaRPr kumimoji="0" lang="es-C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Arrow: Pentagon 2">
            <a:extLst>
              <a:ext uri="{FF2B5EF4-FFF2-40B4-BE49-F238E27FC236}">
                <a16:creationId xmlns:a16="http://schemas.microsoft.com/office/drawing/2014/main" id="{2C90ACDF-547B-7E39-794E-BC4D3C5042CB}"/>
              </a:ext>
            </a:extLst>
          </p:cNvPr>
          <p:cNvSpPr/>
          <p:nvPr/>
        </p:nvSpPr>
        <p:spPr>
          <a:xfrm>
            <a:off x="0" y="1838824"/>
            <a:ext cx="7562850" cy="881653"/>
          </a:xfrm>
          <a:prstGeom prst="homePlat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Pentagon 3">
            <a:extLst>
              <a:ext uri="{FF2B5EF4-FFF2-40B4-BE49-F238E27FC236}">
                <a16:creationId xmlns:a16="http://schemas.microsoft.com/office/drawing/2014/main" id="{B79B55B9-4A32-F64D-2D3F-89CCFA0AB95D}"/>
              </a:ext>
            </a:extLst>
          </p:cNvPr>
          <p:cNvSpPr/>
          <p:nvPr/>
        </p:nvSpPr>
        <p:spPr>
          <a:xfrm>
            <a:off x="0" y="2924674"/>
            <a:ext cx="6559550" cy="881653"/>
          </a:xfrm>
          <a:prstGeom prst="homePlat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Pentagon 4">
            <a:extLst>
              <a:ext uri="{FF2B5EF4-FFF2-40B4-BE49-F238E27FC236}">
                <a16:creationId xmlns:a16="http://schemas.microsoft.com/office/drawing/2014/main" id="{66687682-BCD2-EA61-4F8A-498B23599019}"/>
              </a:ext>
            </a:extLst>
          </p:cNvPr>
          <p:cNvSpPr/>
          <p:nvPr/>
        </p:nvSpPr>
        <p:spPr>
          <a:xfrm>
            <a:off x="0" y="4010523"/>
            <a:ext cx="5594350" cy="881653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Pentagon 5">
            <a:extLst>
              <a:ext uri="{FF2B5EF4-FFF2-40B4-BE49-F238E27FC236}">
                <a16:creationId xmlns:a16="http://schemas.microsoft.com/office/drawing/2014/main" id="{77FAEB9A-F114-34BD-1687-4C0A9083E643}"/>
              </a:ext>
            </a:extLst>
          </p:cNvPr>
          <p:cNvSpPr/>
          <p:nvPr/>
        </p:nvSpPr>
        <p:spPr>
          <a:xfrm>
            <a:off x="0" y="5131060"/>
            <a:ext cx="4591050" cy="881653"/>
          </a:xfrm>
          <a:prstGeom prst="homePlat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D4642A5D-9EC4-630A-7A43-9592D581AD19}"/>
              </a:ext>
            </a:extLst>
          </p:cNvPr>
          <p:cNvSpPr txBox="1"/>
          <p:nvPr/>
        </p:nvSpPr>
        <p:spPr>
          <a:xfrm>
            <a:off x="368300" y="2103504"/>
            <a:ext cx="6775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evidencias 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ctividades realizadas en GR y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ACC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00483D93-A153-5265-7F3A-B8EA2C7EAB3C}"/>
              </a:ext>
            </a:extLst>
          </p:cNvPr>
          <p:cNvSpPr txBox="1"/>
          <p:nvPr/>
        </p:nvSpPr>
        <p:spPr>
          <a:xfrm>
            <a:off x="368301" y="3201837"/>
            <a:ext cx="481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Realización de simulacros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2C328CBB-2F41-35E7-A50B-A21CE55F5E54}"/>
              </a:ext>
            </a:extLst>
          </p:cNvPr>
          <p:cNvSpPr txBox="1"/>
          <p:nvPr/>
        </p:nvSpPr>
        <p:spPr>
          <a:xfrm>
            <a:off x="341087" y="4100207"/>
            <a:ext cx="38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Participación de sector privado en CME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0C1C6CA7-41AA-CF30-53C3-7CE7DC9DE05B}"/>
              </a:ext>
            </a:extLst>
          </p:cNvPr>
          <p:cNvSpPr txBox="1"/>
          <p:nvPr/>
        </p:nvSpPr>
        <p:spPr>
          <a:xfrm>
            <a:off x="35437" y="5121355"/>
            <a:ext cx="338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b="1" dirty="0">
                <a:solidFill>
                  <a:srgbClr val="FFFFFF"/>
                </a:solidFill>
                <a:latin typeface="Open Sans" panose="020B0606030504020204" pitchFamily="34" charset="0"/>
              </a:rPr>
              <a:t>Capacitación en temas de gestión del riesgo a desastres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22EBA68F-2F62-A59E-FCB8-E1EBAEC99F9D}"/>
              </a:ext>
            </a:extLst>
          </p:cNvPr>
          <p:cNvSpPr txBox="1"/>
          <p:nvPr/>
        </p:nvSpPr>
        <p:spPr>
          <a:xfrm>
            <a:off x="5181601" y="3126973"/>
            <a:ext cx="1085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12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5FF88A3C-9175-2A88-E4EB-12316D38BA41}"/>
              </a:ext>
            </a:extLst>
          </p:cNvPr>
          <p:cNvSpPr txBox="1"/>
          <p:nvPr/>
        </p:nvSpPr>
        <p:spPr>
          <a:xfrm>
            <a:off x="3975101" y="4224358"/>
            <a:ext cx="1320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81%</a:t>
            </a: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B440072D-9C0F-A6CA-3A3A-7BF91EC532A3}"/>
              </a:ext>
            </a:extLst>
          </p:cNvPr>
          <p:cNvSpPr txBox="1"/>
          <p:nvPr/>
        </p:nvSpPr>
        <p:spPr>
          <a:xfrm>
            <a:off x="3612662" y="5387220"/>
            <a:ext cx="108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100%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7E357E4-BD00-3A09-2BFC-B4902EC6F232}"/>
              </a:ext>
            </a:extLst>
          </p:cNvPr>
          <p:cNvSpPr txBox="1"/>
          <p:nvPr/>
        </p:nvSpPr>
        <p:spPr>
          <a:xfrm>
            <a:off x="1338450" y="6582847"/>
            <a:ext cx="8111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+Reportes recibidos: 61</a:t>
            </a:r>
            <a:endParaRPr kumimoji="0" lang="es-C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9A54884D-484A-9409-D069-AC988553D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89" y="3616734"/>
            <a:ext cx="3703319" cy="34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804191" y="1186055"/>
            <a:ext cx="5733769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Aspectos generales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3569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3340070" y="-54421"/>
            <a:ext cx="7288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Necesidades de Asesoría y Capacitación</a:t>
            </a:r>
            <a:endParaRPr kumimoji="0" lang="es-CR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peech Bubble: Oval 90">
            <a:extLst>
              <a:ext uri="{FF2B5EF4-FFF2-40B4-BE49-F238E27FC236}">
                <a16:creationId xmlns:a16="http://schemas.microsoft.com/office/drawing/2014/main" id="{C487B131-CF05-6134-31FD-68FA0A27FC0D}"/>
              </a:ext>
            </a:extLst>
          </p:cNvPr>
          <p:cNvSpPr/>
          <p:nvPr/>
        </p:nvSpPr>
        <p:spPr>
          <a:xfrm>
            <a:off x="1392746" y="2254965"/>
            <a:ext cx="2117096" cy="1261014"/>
          </a:xfrm>
          <a:prstGeom prst="wedgeEllipseCallout">
            <a:avLst>
              <a:gd name="adj1" fmla="val 33637"/>
              <a:gd name="adj2" fmla="val 79099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92">
            <a:extLst>
              <a:ext uri="{FF2B5EF4-FFF2-40B4-BE49-F238E27FC236}">
                <a16:creationId xmlns:a16="http://schemas.microsoft.com/office/drawing/2014/main" id="{98FD0684-FA53-C8C6-BA9E-F0CBB697ADFB}"/>
              </a:ext>
            </a:extLst>
          </p:cNvPr>
          <p:cNvSpPr/>
          <p:nvPr/>
        </p:nvSpPr>
        <p:spPr>
          <a:xfrm>
            <a:off x="3822055" y="1803975"/>
            <a:ext cx="2117096" cy="1261014"/>
          </a:xfrm>
          <a:prstGeom prst="wedgeEllipseCallout">
            <a:avLst>
              <a:gd name="adj1" fmla="val -12933"/>
              <a:gd name="adj2" fmla="val 95155"/>
            </a:avLst>
          </a:prstGeom>
          <a:solidFill>
            <a:srgbClr val="219F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peech Bubble: Oval 93">
            <a:extLst>
              <a:ext uri="{FF2B5EF4-FFF2-40B4-BE49-F238E27FC236}">
                <a16:creationId xmlns:a16="http://schemas.microsoft.com/office/drawing/2014/main" id="{99D2D2E6-BF63-2D02-766B-46735B2E02C3}"/>
              </a:ext>
            </a:extLst>
          </p:cNvPr>
          <p:cNvSpPr/>
          <p:nvPr/>
        </p:nvSpPr>
        <p:spPr>
          <a:xfrm>
            <a:off x="6457282" y="1410550"/>
            <a:ext cx="2709561" cy="1613906"/>
          </a:xfrm>
          <a:prstGeom prst="wedgeEllipseCallout">
            <a:avLst>
              <a:gd name="adj1" fmla="val -12933"/>
              <a:gd name="adj2" fmla="val 95155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peech Bubble: Oval 94">
            <a:extLst>
              <a:ext uri="{FF2B5EF4-FFF2-40B4-BE49-F238E27FC236}">
                <a16:creationId xmlns:a16="http://schemas.microsoft.com/office/drawing/2014/main" id="{7274CECC-4253-E4A5-09D1-431B28BB1325}"/>
              </a:ext>
            </a:extLst>
          </p:cNvPr>
          <p:cNvSpPr/>
          <p:nvPr/>
        </p:nvSpPr>
        <p:spPr>
          <a:xfrm>
            <a:off x="9701972" y="1818676"/>
            <a:ext cx="2430448" cy="1447658"/>
          </a:xfrm>
          <a:prstGeom prst="wedgeEllipseCallout">
            <a:avLst>
              <a:gd name="adj1" fmla="val -12933"/>
              <a:gd name="adj2" fmla="val 95155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785345A-36B5-D50C-CDBC-B503D3A9958D}"/>
              </a:ext>
            </a:extLst>
          </p:cNvPr>
          <p:cNvSpPr/>
          <p:nvPr/>
        </p:nvSpPr>
        <p:spPr>
          <a:xfrm>
            <a:off x="0" y="4728644"/>
            <a:ext cx="14579600" cy="2121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96">
            <a:extLst>
              <a:ext uri="{FF2B5EF4-FFF2-40B4-BE49-F238E27FC236}">
                <a16:creationId xmlns:a16="http://schemas.microsoft.com/office/drawing/2014/main" id="{A7BABA16-483A-B3CF-EC29-96AE92E8A553}"/>
              </a:ext>
            </a:extLst>
          </p:cNvPr>
          <p:cNvSpPr txBox="1"/>
          <p:nvPr/>
        </p:nvSpPr>
        <p:spPr>
          <a:xfrm>
            <a:off x="4166496" y="2068719"/>
            <a:ext cx="140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Alerta temprana</a:t>
            </a:r>
            <a:endParaRPr lang="en-GB" sz="16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97">
            <a:extLst>
              <a:ext uri="{FF2B5EF4-FFF2-40B4-BE49-F238E27FC236}">
                <a16:creationId xmlns:a16="http://schemas.microsoft.com/office/drawing/2014/main" id="{20D4A335-A412-627C-D198-C2F0CE46DC82}"/>
              </a:ext>
            </a:extLst>
          </p:cNvPr>
          <p:cNvSpPr txBox="1"/>
          <p:nvPr/>
        </p:nvSpPr>
        <p:spPr>
          <a:xfrm>
            <a:off x="6564218" y="1797324"/>
            <a:ext cx="243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Noto Sans" panose="020B0502040504020204"/>
              </a:rPr>
              <a:t>Gestión financiera del riesgo</a:t>
            </a:r>
            <a:endParaRPr lang="en-GB" sz="2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100">
            <a:extLst>
              <a:ext uri="{FF2B5EF4-FFF2-40B4-BE49-F238E27FC236}">
                <a16:creationId xmlns:a16="http://schemas.microsoft.com/office/drawing/2014/main" id="{4680B63F-080C-6A9D-C610-CC53B68D9AA7}"/>
              </a:ext>
            </a:extLst>
          </p:cNvPr>
          <p:cNvSpPr txBox="1"/>
          <p:nvPr/>
        </p:nvSpPr>
        <p:spPr>
          <a:xfrm>
            <a:off x="1789056" y="2540357"/>
            <a:ext cx="14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Simulacros</a:t>
            </a:r>
            <a:endParaRPr lang="en-GB" sz="16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101">
            <a:extLst>
              <a:ext uri="{FF2B5EF4-FFF2-40B4-BE49-F238E27FC236}">
                <a16:creationId xmlns:a16="http://schemas.microsoft.com/office/drawing/2014/main" id="{AC577C05-1E32-BE4A-FEC3-290A2D808DB0}"/>
              </a:ext>
            </a:extLst>
          </p:cNvPr>
          <p:cNvSpPr txBox="1"/>
          <p:nvPr/>
        </p:nvSpPr>
        <p:spPr>
          <a:xfrm>
            <a:off x="10256930" y="2088607"/>
            <a:ext cx="1401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Noto Sans" panose="020B0502040504020204"/>
              </a:rPr>
              <a:t>Sistema de Comando de Incidentes</a:t>
            </a:r>
            <a:endParaRPr lang="en-GB" sz="16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10288297-DA2D-EF38-53B1-87321837BE54}"/>
              </a:ext>
            </a:extLst>
          </p:cNvPr>
          <p:cNvSpPr>
            <a:spLocks/>
          </p:cNvSpPr>
          <p:nvPr/>
        </p:nvSpPr>
        <p:spPr bwMode="auto">
          <a:xfrm>
            <a:off x="5211483" y="3380728"/>
            <a:ext cx="1735415" cy="5277947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99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DF0C15E-B18C-1973-D347-93D2E7AD11C7}"/>
              </a:ext>
            </a:extLst>
          </p:cNvPr>
          <p:cNvSpPr>
            <a:spLocks/>
          </p:cNvSpPr>
          <p:nvPr/>
        </p:nvSpPr>
        <p:spPr bwMode="auto">
          <a:xfrm>
            <a:off x="109205" y="5031982"/>
            <a:ext cx="1735416" cy="5277947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7C7F71E4-2371-6883-0FC6-4729C0D26989}"/>
              </a:ext>
            </a:extLst>
          </p:cNvPr>
          <p:cNvSpPr>
            <a:spLocks/>
          </p:cNvSpPr>
          <p:nvPr/>
        </p:nvSpPr>
        <p:spPr bwMode="auto">
          <a:xfrm>
            <a:off x="2681960" y="5132012"/>
            <a:ext cx="1316220" cy="4586792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DFFA98A9-832F-BB4B-F460-72332F409842}"/>
              </a:ext>
            </a:extLst>
          </p:cNvPr>
          <p:cNvSpPr>
            <a:spLocks/>
          </p:cNvSpPr>
          <p:nvPr/>
        </p:nvSpPr>
        <p:spPr bwMode="auto">
          <a:xfrm>
            <a:off x="3928358" y="4943547"/>
            <a:ext cx="1638139" cy="5277947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62C74AEA-438D-8215-76FD-001608A1C63A}"/>
              </a:ext>
            </a:extLst>
          </p:cNvPr>
          <p:cNvSpPr>
            <a:spLocks/>
          </p:cNvSpPr>
          <p:nvPr/>
        </p:nvSpPr>
        <p:spPr bwMode="auto">
          <a:xfrm>
            <a:off x="6779800" y="4640497"/>
            <a:ext cx="1872145" cy="5400040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FCB4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E5485204-475E-AF39-F80D-1D87A8C28F66}"/>
              </a:ext>
            </a:extLst>
          </p:cNvPr>
          <p:cNvSpPr>
            <a:spLocks/>
          </p:cNvSpPr>
          <p:nvPr/>
        </p:nvSpPr>
        <p:spPr bwMode="auto">
          <a:xfrm>
            <a:off x="8897689" y="5067139"/>
            <a:ext cx="1899463" cy="4946146"/>
          </a:xfrm>
          <a:custGeom>
            <a:avLst/>
            <a:gdLst>
              <a:gd name="T0" fmla="*/ 575 w 1649"/>
              <a:gd name="T1" fmla="*/ 4713 h 4903"/>
              <a:gd name="T2" fmla="*/ 605 w 1649"/>
              <a:gd name="T3" fmla="*/ 2629 h 4903"/>
              <a:gd name="T4" fmla="*/ 513 w 1649"/>
              <a:gd name="T5" fmla="*/ 1875 h 4903"/>
              <a:gd name="T6" fmla="*/ 264 w 1649"/>
              <a:gd name="T7" fmla="*/ 1470 h 4903"/>
              <a:gd name="T8" fmla="*/ 23 w 1649"/>
              <a:gd name="T9" fmla="*/ 1008 h 4903"/>
              <a:gd name="T10" fmla="*/ 62 w 1649"/>
              <a:gd name="T11" fmla="*/ 918 h 4903"/>
              <a:gd name="T12" fmla="*/ 347 w 1649"/>
              <a:gd name="T13" fmla="*/ 1150 h 4903"/>
              <a:gd name="T14" fmla="*/ 519 w 1649"/>
              <a:gd name="T15" fmla="*/ 1239 h 4903"/>
              <a:gd name="T16" fmla="*/ 519 w 1649"/>
              <a:gd name="T17" fmla="*/ 560 h 4903"/>
              <a:gd name="T18" fmla="*/ 503 w 1649"/>
              <a:gd name="T19" fmla="*/ 167 h 4903"/>
              <a:gd name="T20" fmla="*/ 646 w 1649"/>
              <a:gd name="T21" fmla="*/ 175 h 4903"/>
              <a:gd name="T22" fmla="*/ 739 w 1649"/>
              <a:gd name="T23" fmla="*/ 746 h 4903"/>
              <a:gd name="T24" fmla="*/ 803 w 1649"/>
              <a:gd name="T25" fmla="*/ 892 h 4903"/>
              <a:gd name="T26" fmla="*/ 831 w 1649"/>
              <a:gd name="T27" fmla="*/ 734 h 4903"/>
              <a:gd name="T28" fmla="*/ 880 w 1649"/>
              <a:gd name="T29" fmla="*/ 119 h 4903"/>
              <a:gd name="T30" fmla="*/ 992 w 1649"/>
              <a:gd name="T31" fmla="*/ 8 h 4903"/>
              <a:gd name="T32" fmla="*/ 1052 w 1649"/>
              <a:gd name="T33" fmla="*/ 286 h 4903"/>
              <a:gd name="T34" fmla="*/ 1054 w 1649"/>
              <a:gd name="T35" fmla="*/ 935 h 4903"/>
              <a:gd name="T36" fmla="*/ 1228 w 1649"/>
              <a:gd name="T37" fmla="*/ 352 h 4903"/>
              <a:gd name="T38" fmla="*/ 1271 w 1649"/>
              <a:gd name="T39" fmla="*/ 210 h 4903"/>
              <a:gd name="T40" fmla="*/ 1413 w 1649"/>
              <a:gd name="T41" fmla="*/ 254 h 4903"/>
              <a:gd name="T42" fmla="*/ 1343 w 1649"/>
              <a:gd name="T43" fmla="*/ 644 h 4903"/>
              <a:gd name="T44" fmla="*/ 1259 w 1649"/>
              <a:gd name="T45" fmla="*/ 1054 h 4903"/>
              <a:gd name="T46" fmla="*/ 1297 w 1649"/>
              <a:gd name="T47" fmla="*/ 1061 h 4903"/>
              <a:gd name="T48" fmla="*/ 1532 w 1649"/>
              <a:gd name="T49" fmla="*/ 523 h 4903"/>
              <a:gd name="T50" fmla="*/ 1632 w 1649"/>
              <a:gd name="T51" fmla="*/ 521 h 4903"/>
              <a:gd name="T52" fmla="*/ 1542 w 1649"/>
              <a:gd name="T53" fmla="*/ 889 h 4903"/>
              <a:gd name="T54" fmla="*/ 1428 w 1649"/>
              <a:gd name="T55" fmla="*/ 1261 h 4903"/>
              <a:gd name="T56" fmla="*/ 1224 w 1649"/>
              <a:gd name="T57" fmla="*/ 2008 h 4903"/>
              <a:gd name="T58" fmla="*/ 1209 w 1649"/>
              <a:gd name="T59" fmla="*/ 3034 h 4903"/>
              <a:gd name="T60" fmla="*/ 1241 w 1649"/>
              <a:gd name="T61" fmla="*/ 4511 h 4903"/>
              <a:gd name="T62" fmla="*/ 1222 w 1649"/>
              <a:gd name="T63" fmla="*/ 4903 h 4903"/>
              <a:gd name="T64" fmla="*/ 564 w 1649"/>
              <a:gd name="T65" fmla="*/ 4903 h 4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9" h="4903">
                <a:moveTo>
                  <a:pt x="564" y="4903"/>
                </a:moveTo>
                <a:cubicBezTo>
                  <a:pt x="568" y="4837"/>
                  <a:pt x="574" y="4775"/>
                  <a:pt x="575" y="4713"/>
                </a:cubicBezTo>
                <a:cubicBezTo>
                  <a:pt x="584" y="4372"/>
                  <a:pt x="594" y="4031"/>
                  <a:pt x="599" y="3691"/>
                </a:cubicBezTo>
                <a:cubicBezTo>
                  <a:pt x="604" y="3337"/>
                  <a:pt x="604" y="2983"/>
                  <a:pt x="605" y="2629"/>
                </a:cubicBezTo>
                <a:cubicBezTo>
                  <a:pt x="605" y="2480"/>
                  <a:pt x="603" y="2331"/>
                  <a:pt x="596" y="2182"/>
                </a:cubicBezTo>
                <a:cubicBezTo>
                  <a:pt x="591" y="2075"/>
                  <a:pt x="574" y="1968"/>
                  <a:pt x="513" y="1875"/>
                </a:cubicBezTo>
                <a:cubicBezTo>
                  <a:pt x="481" y="1826"/>
                  <a:pt x="446" y="1778"/>
                  <a:pt x="409" y="1732"/>
                </a:cubicBezTo>
                <a:cubicBezTo>
                  <a:pt x="345" y="1653"/>
                  <a:pt x="305" y="1562"/>
                  <a:pt x="264" y="1470"/>
                </a:cubicBezTo>
                <a:cubicBezTo>
                  <a:pt x="210" y="1347"/>
                  <a:pt x="155" y="1224"/>
                  <a:pt x="96" y="1104"/>
                </a:cubicBezTo>
                <a:cubicBezTo>
                  <a:pt x="79" y="1068"/>
                  <a:pt x="49" y="1038"/>
                  <a:pt x="23" y="1008"/>
                </a:cubicBezTo>
                <a:cubicBezTo>
                  <a:pt x="8" y="990"/>
                  <a:pt x="0" y="972"/>
                  <a:pt x="9" y="949"/>
                </a:cubicBezTo>
                <a:cubicBezTo>
                  <a:pt x="18" y="925"/>
                  <a:pt x="38" y="918"/>
                  <a:pt x="62" y="918"/>
                </a:cubicBezTo>
                <a:cubicBezTo>
                  <a:pt x="110" y="920"/>
                  <a:pt x="151" y="942"/>
                  <a:pt x="191" y="965"/>
                </a:cubicBezTo>
                <a:cubicBezTo>
                  <a:pt x="266" y="1007"/>
                  <a:pt x="307" y="1079"/>
                  <a:pt x="347" y="1150"/>
                </a:cubicBezTo>
                <a:cubicBezTo>
                  <a:pt x="373" y="1195"/>
                  <a:pt x="398" y="1240"/>
                  <a:pt x="448" y="1263"/>
                </a:cubicBezTo>
                <a:cubicBezTo>
                  <a:pt x="486" y="1280"/>
                  <a:pt x="503" y="1276"/>
                  <a:pt x="519" y="1239"/>
                </a:cubicBezTo>
                <a:cubicBezTo>
                  <a:pt x="549" y="1170"/>
                  <a:pt x="561" y="1096"/>
                  <a:pt x="556" y="1022"/>
                </a:cubicBezTo>
                <a:cubicBezTo>
                  <a:pt x="547" y="868"/>
                  <a:pt x="531" y="714"/>
                  <a:pt x="519" y="560"/>
                </a:cubicBezTo>
                <a:cubicBezTo>
                  <a:pt x="510" y="446"/>
                  <a:pt x="503" y="331"/>
                  <a:pt x="496" y="216"/>
                </a:cubicBezTo>
                <a:cubicBezTo>
                  <a:pt x="495" y="200"/>
                  <a:pt x="497" y="183"/>
                  <a:pt x="503" y="167"/>
                </a:cubicBezTo>
                <a:cubicBezTo>
                  <a:pt x="518" y="126"/>
                  <a:pt x="547" y="105"/>
                  <a:pt x="586" y="108"/>
                </a:cubicBezTo>
                <a:cubicBezTo>
                  <a:pt x="627" y="111"/>
                  <a:pt x="639" y="146"/>
                  <a:pt x="646" y="175"/>
                </a:cubicBezTo>
                <a:cubicBezTo>
                  <a:pt x="663" y="252"/>
                  <a:pt x="676" y="329"/>
                  <a:pt x="688" y="407"/>
                </a:cubicBezTo>
                <a:cubicBezTo>
                  <a:pt x="706" y="520"/>
                  <a:pt x="720" y="633"/>
                  <a:pt x="739" y="746"/>
                </a:cubicBezTo>
                <a:cubicBezTo>
                  <a:pt x="746" y="789"/>
                  <a:pt x="759" y="827"/>
                  <a:pt x="774" y="867"/>
                </a:cubicBezTo>
                <a:cubicBezTo>
                  <a:pt x="779" y="882"/>
                  <a:pt x="787" y="895"/>
                  <a:pt x="803" y="892"/>
                </a:cubicBezTo>
                <a:cubicBezTo>
                  <a:pt x="819" y="890"/>
                  <a:pt x="820" y="869"/>
                  <a:pt x="821" y="860"/>
                </a:cubicBezTo>
                <a:cubicBezTo>
                  <a:pt x="827" y="816"/>
                  <a:pt x="828" y="778"/>
                  <a:pt x="831" y="734"/>
                </a:cubicBezTo>
                <a:cubicBezTo>
                  <a:pt x="842" y="578"/>
                  <a:pt x="851" y="422"/>
                  <a:pt x="863" y="266"/>
                </a:cubicBezTo>
                <a:cubicBezTo>
                  <a:pt x="867" y="213"/>
                  <a:pt x="872" y="171"/>
                  <a:pt x="880" y="119"/>
                </a:cubicBezTo>
                <a:cubicBezTo>
                  <a:pt x="883" y="100"/>
                  <a:pt x="894" y="72"/>
                  <a:pt x="903" y="56"/>
                </a:cubicBezTo>
                <a:cubicBezTo>
                  <a:pt x="925" y="17"/>
                  <a:pt x="956" y="0"/>
                  <a:pt x="992" y="8"/>
                </a:cubicBezTo>
                <a:cubicBezTo>
                  <a:pt x="1029" y="17"/>
                  <a:pt x="1040" y="50"/>
                  <a:pt x="1046" y="82"/>
                </a:cubicBezTo>
                <a:cubicBezTo>
                  <a:pt x="1059" y="149"/>
                  <a:pt x="1060" y="217"/>
                  <a:pt x="1052" y="286"/>
                </a:cubicBezTo>
                <a:cubicBezTo>
                  <a:pt x="1031" y="486"/>
                  <a:pt x="1027" y="687"/>
                  <a:pt x="1031" y="888"/>
                </a:cubicBezTo>
                <a:cubicBezTo>
                  <a:pt x="1031" y="891"/>
                  <a:pt x="1029" y="929"/>
                  <a:pt x="1054" y="935"/>
                </a:cubicBezTo>
                <a:cubicBezTo>
                  <a:pt x="1100" y="948"/>
                  <a:pt x="1140" y="715"/>
                  <a:pt x="1165" y="619"/>
                </a:cubicBezTo>
                <a:cubicBezTo>
                  <a:pt x="1189" y="530"/>
                  <a:pt x="1206" y="440"/>
                  <a:pt x="1228" y="352"/>
                </a:cubicBezTo>
                <a:cubicBezTo>
                  <a:pt x="1238" y="309"/>
                  <a:pt x="1251" y="267"/>
                  <a:pt x="1263" y="224"/>
                </a:cubicBezTo>
                <a:cubicBezTo>
                  <a:pt x="1265" y="219"/>
                  <a:pt x="1268" y="214"/>
                  <a:pt x="1271" y="210"/>
                </a:cubicBezTo>
                <a:cubicBezTo>
                  <a:pt x="1292" y="184"/>
                  <a:pt x="1314" y="160"/>
                  <a:pt x="1352" y="170"/>
                </a:cubicBezTo>
                <a:cubicBezTo>
                  <a:pt x="1383" y="178"/>
                  <a:pt x="1415" y="217"/>
                  <a:pt x="1413" y="254"/>
                </a:cubicBezTo>
                <a:cubicBezTo>
                  <a:pt x="1411" y="291"/>
                  <a:pt x="1401" y="328"/>
                  <a:pt x="1395" y="366"/>
                </a:cubicBezTo>
                <a:cubicBezTo>
                  <a:pt x="1380" y="451"/>
                  <a:pt x="1352" y="586"/>
                  <a:pt x="1343" y="644"/>
                </a:cubicBezTo>
                <a:cubicBezTo>
                  <a:pt x="1334" y="701"/>
                  <a:pt x="1300" y="835"/>
                  <a:pt x="1278" y="926"/>
                </a:cubicBezTo>
                <a:cubicBezTo>
                  <a:pt x="1263" y="966"/>
                  <a:pt x="1255" y="1030"/>
                  <a:pt x="1259" y="1054"/>
                </a:cubicBezTo>
                <a:cubicBezTo>
                  <a:pt x="1260" y="1060"/>
                  <a:pt x="1261" y="1070"/>
                  <a:pt x="1272" y="1073"/>
                </a:cubicBezTo>
                <a:cubicBezTo>
                  <a:pt x="1284" y="1076"/>
                  <a:pt x="1294" y="1068"/>
                  <a:pt x="1297" y="1061"/>
                </a:cubicBezTo>
                <a:cubicBezTo>
                  <a:pt x="1326" y="999"/>
                  <a:pt x="1358" y="937"/>
                  <a:pt x="1381" y="872"/>
                </a:cubicBezTo>
                <a:cubicBezTo>
                  <a:pt x="1424" y="753"/>
                  <a:pt x="1460" y="630"/>
                  <a:pt x="1532" y="523"/>
                </a:cubicBezTo>
                <a:cubicBezTo>
                  <a:pt x="1541" y="510"/>
                  <a:pt x="1553" y="497"/>
                  <a:pt x="1567" y="490"/>
                </a:cubicBezTo>
                <a:cubicBezTo>
                  <a:pt x="1595" y="476"/>
                  <a:pt x="1621" y="492"/>
                  <a:pt x="1632" y="521"/>
                </a:cubicBezTo>
                <a:cubicBezTo>
                  <a:pt x="1649" y="563"/>
                  <a:pt x="1639" y="604"/>
                  <a:pt x="1626" y="643"/>
                </a:cubicBezTo>
                <a:cubicBezTo>
                  <a:pt x="1600" y="726"/>
                  <a:pt x="1570" y="807"/>
                  <a:pt x="1542" y="889"/>
                </a:cubicBezTo>
                <a:cubicBezTo>
                  <a:pt x="1506" y="998"/>
                  <a:pt x="1464" y="1086"/>
                  <a:pt x="1428" y="1196"/>
                </a:cubicBezTo>
                <a:cubicBezTo>
                  <a:pt x="1424" y="1210"/>
                  <a:pt x="1429" y="1246"/>
                  <a:pt x="1428" y="1261"/>
                </a:cubicBezTo>
                <a:cubicBezTo>
                  <a:pt x="1412" y="1403"/>
                  <a:pt x="1371" y="1713"/>
                  <a:pt x="1319" y="1798"/>
                </a:cubicBezTo>
                <a:cubicBezTo>
                  <a:pt x="1235" y="1937"/>
                  <a:pt x="1249" y="1935"/>
                  <a:pt x="1224" y="2008"/>
                </a:cubicBezTo>
                <a:cubicBezTo>
                  <a:pt x="1215" y="2034"/>
                  <a:pt x="1214" y="2166"/>
                  <a:pt x="1214" y="2195"/>
                </a:cubicBezTo>
                <a:cubicBezTo>
                  <a:pt x="1212" y="2475"/>
                  <a:pt x="1210" y="2754"/>
                  <a:pt x="1209" y="3034"/>
                </a:cubicBezTo>
                <a:cubicBezTo>
                  <a:pt x="1209" y="3165"/>
                  <a:pt x="1210" y="3295"/>
                  <a:pt x="1213" y="3426"/>
                </a:cubicBezTo>
                <a:cubicBezTo>
                  <a:pt x="1221" y="3788"/>
                  <a:pt x="1231" y="4149"/>
                  <a:pt x="1241" y="4511"/>
                </a:cubicBezTo>
                <a:cubicBezTo>
                  <a:pt x="1244" y="4630"/>
                  <a:pt x="1252" y="4748"/>
                  <a:pt x="1257" y="4867"/>
                </a:cubicBezTo>
                <a:cubicBezTo>
                  <a:pt x="1259" y="4903"/>
                  <a:pt x="1258" y="4903"/>
                  <a:pt x="1222" y="4903"/>
                </a:cubicBezTo>
                <a:cubicBezTo>
                  <a:pt x="1015" y="4903"/>
                  <a:pt x="809" y="4903"/>
                  <a:pt x="602" y="4903"/>
                </a:cubicBezTo>
                <a:cubicBezTo>
                  <a:pt x="591" y="4903"/>
                  <a:pt x="580" y="4903"/>
                  <a:pt x="564" y="4903"/>
                </a:cubicBezTo>
                <a:close/>
              </a:path>
            </a:pathLst>
          </a:custGeom>
          <a:solidFill>
            <a:srgbClr val="0E34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73" name="Speech Bubble: Oval 92">
            <a:extLst>
              <a:ext uri="{FF2B5EF4-FFF2-40B4-BE49-F238E27FC236}">
                <a16:creationId xmlns:a16="http://schemas.microsoft.com/office/drawing/2014/main" id="{F8B07F60-37F2-730E-48F0-7A6407BA9F60}"/>
              </a:ext>
            </a:extLst>
          </p:cNvPr>
          <p:cNvSpPr/>
          <p:nvPr/>
        </p:nvSpPr>
        <p:spPr>
          <a:xfrm>
            <a:off x="11649767" y="3690915"/>
            <a:ext cx="2117096" cy="1261014"/>
          </a:xfrm>
          <a:prstGeom prst="wedgeEllipseCallout">
            <a:avLst>
              <a:gd name="adj1" fmla="val -12933"/>
              <a:gd name="adj2" fmla="val 95155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96">
            <a:extLst>
              <a:ext uri="{FF2B5EF4-FFF2-40B4-BE49-F238E27FC236}">
                <a16:creationId xmlns:a16="http://schemas.microsoft.com/office/drawing/2014/main" id="{F3456E89-FA00-1FA8-D891-CD7A6047F0C6}"/>
              </a:ext>
            </a:extLst>
          </p:cNvPr>
          <p:cNvSpPr txBox="1"/>
          <p:nvPr/>
        </p:nvSpPr>
        <p:spPr>
          <a:xfrm>
            <a:off x="11679248" y="4016827"/>
            <a:ext cx="205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Fortalecimiento de capacidades locales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Speech Bubble: Oval 90">
            <a:extLst>
              <a:ext uri="{FF2B5EF4-FFF2-40B4-BE49-F238E27FC236}">
                <a16:creationId xmlns:a16="http://schemas.microsoft.com/office/drawing/2014/main" id="{B7F1199C-46E1-30D0-03B3-B045E70D9421}"/>
              </a:ext>
            </a:extLst>
          </p:cNvPr>
          <p:cNvSpPr/>
          <p:nvPr/>
        </p:nvSpPr>
        <p:spPr>
          <a:xfrm>
            <a:off x="0" y="3365518"/>
            <a:ext cx="2283250" cy="1518643"/>
          </a:xfrm>
          <a:prstGeom prst="wedgeEllipseCallout">
            <a:avLst>
              <a:gd name="adj1" fmla="val 33637"/>
              <a:gd name="adj2" fmla="val 79099"/>
            </a:avLst>
          </a:prstGeom>
          <a:solidFill>
            <a:srgbClr val="14A1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Capacitación en Alcances de la Ley y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Coordinación Interinstitucional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9" name="Speech Bubble: Oval 93">
            <a:extLst>
              <a:ext uri="{FF2B5EF4-FFF2-40B4-BE49-F238E27FC236}">
                <a16:creationId xmlns:a16="http://schemas.microsoft.com/office/drawing/2014/main" id="{52CAF600-41A3-669F-ABE5-62B0F66FEA3A}"/>
              </a:ext>
            </a:extLst>
          </p:cNvPr>
          <p:cNvSpPr/>
          <p:nvPr/>
        </p:nvSpPr>
        <p:spPr>
          <a:xfrm>
            <a:off x="11058176" y="5037136"/>
            <a:ext cx="2709561" cy="1613906"/>
          </a:xfrm>
          <a:prstGeom prst="wedgeEllipseCallout">
            <a:avLst>
              <a:gd name="adj1" fmla="val -12933"/>
              <a:gd name="adj2" fmla="val 95155"/>
            </a:avLst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97">
            <a:extLst>
              <a:ext uri="{FF2B5EF4-FFF2-40B4-BE49-F238E27FC236}">
                <a16:creationId xmlns:a16="http://schemas.microsoft.com/office/drawing/2014/main" id="{656D5C40-09EA-9822-3F49-3B23003463D7}"/>
              </a:ext>
            </a:extLst>
          </p:cNvPr>
          <p:cNvSpPr txBox="1"/>
          <p:nvPr/>
        </p:nvSpPr>
        <p:spPr>
          <a:xfrm>
            <a:off x="11165112" y="5423910"/>
            <a:ext cx="2430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Promoción sobre la CNE a nivel nacional por los medios de comunicación </a:t>
            </a:r>
          </a:p>
        </p:txBody>
      </p:sp>
    </p:spTree>
    <p:extLst>
      <p:ext uri="{BB962C8B-B14F-4D97-AF65-F5344CB8AC3E}">
        <p14:creationId xmlns:p14="http://schemas.microsoft.com/office/powerpoint/2010/main" val="219433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B8EAE7B-2829-20ED-8FF1-52000F685978}"/>
              </a:ext>
            </a:extLst>
          </p:cNvPr>
          <p:cNvSpPr txBox="1">
            <a:spLocks/>
          </p:cNvSpPr>
          <p:nvPr/>
        </p:nvSpPr>
        <p:spPr>
          <a:xfrm>
            <a:off x="5537086" y="0"/>
            <a:ext cx="7744542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rectoras y de conducción de la CNE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1740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740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7406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1740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79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0A189A-B10D-E20F-D275-DF54F85C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845991" y="812511"/>
            <a:ext cx="5391060" cy="5080225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3E8CBD86-74BB-59DA-BEF2-9D98B0D4C539}"/>
              </a:ext>
            </a:extLst>
          </p:cNvPr>
          <p:cNvSpPr txBox="1">
            <a:spLocks/>
          </p:cNvSpPr>
          <p:nvPr/>
        </p:nvSpPr>
        <p:spPr>
          <a:xfrm>
            <a:off x="1353852" y="1574"/>
            <a:ext cx="9144000" cy="6463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AC179FE-8AD3-3CDB-279F-EA661F7C2AD8}"/>
              </a:ext>
            </a:extLst>
          </p:cNvPr>
          <p:cNvGrpSpPr/>
          <p:nvPr/>
        </p:nvGrpSpPr>
        <p:grpSpPr>
          <a:xfrm>
            <a:off x="2360403" y="2210400"/>
            <a:ext cx="9308442" cy="2119841"/>
            <a:chOff x="1195937" y="2330450"/>
            <a:chExt cx="9308442" cy="2119841"/>
          </a:xfrm>
          <a:gradFill>
            <a:gsLst>
              <a:gs pos="77000">
                <a:srgbClr val="CB1B4A"/>
              </a:gs>
              <a:gs pos="37180">
                <a:srgbClr val="42AFB6"/>
              </a:gs>
              <a:gs pos="26000">
                <a:srgbClr val="42AFB6"/>
              </a:gs>
              <a:gs pos="15000">
                <a:srgbClr val="C2C923"/>
              </a:gs>
              <a:gs pos="100000">
                <a:srgbClr val="007A7D"/>
              </a:gs>
              <a:gs pos="50439">
                <a:srgbClr val="FCB414"/>
              </a:gs>
              <a:gs pos="70000">
                <a:srgbClr val="CB1B4A"/>
              </a:gs>
            </a:gsLst>
            <a:lin ang="0" scaled="0"/>
          </a:gradFill>
        </p:grpSpPr>
        <p:sp>
          <p:nvSpPr>
            <p:cNvPr id="6" name="Block Arc 6">
              <a:extLst>
                <a:ext uri="{FF2B5EF4-FFF2-40B4-BE49-F238E27FC236}">
                  <a16:creationId xmlns:a16="http://schemas.microsoft.com/office/drawing/2014/main" id="{ACECDCE8-A329-E360-664D-354357DD6E9D}"/>
                </a:ext>
              </a:extLst>
            </p:cNvPr>
            <p:cNvSpPr/>
            <p:nvPr/>
          </p:nvSpPr>
          <p:spPr>
            <a:xfrm>
              <a:off x="1195937" y="23431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" name="Block Arc 14">
              <a:extLst>
                <a:ext uri="{FF2B5EF4-FFF2-40B4-BE49-F238E27FC236}">
                  <a16:creationId xmlns:a16="http://schemas.microsoft.com/office/drawing/2014/main" id="{FC50DF38-C539-F6AC-BE62-107A2633ACAE}"/>
                </a:ext>
              </a:extLst>
            </p:cNvPr>
            <p:cNvSpPr/>
            <p:nvPr/>
          </p:nvSpPr>
          <p:spPr>
            <a:xfrm rot="10800000">
              <a:off x="2999799" y="236220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" name="Block Arc 18">
              <a:extLst>
                <a:ext uri="{FF2B5EF4-FFF2-40B4-BE49-F238E27FC236}">
                  <a16:creationId xmlns:a16="http://schemas.microsoft.com/office/drawing/2014/main" id="{FF7A694F-272A-01B4-BC73-6EFBCCE20688}"/>
                </a:ext>
              </a:extLst>
            </p:cNvPr>
            <p:cNvSpPr/>
            <p:nvPr/>
          </p:nvSpPr>
          <p:spPr>
            <a:xfrm>
              <a:off x="4806113" y="23304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" name="Block Arc 19">
              <a:extLst>
                <a:ext uri="{FF2B5EF4-FFF2-40B4-BE49-F238E27FC236}">
                  <a16:creationId xmlns:a16="http://schemas.microsoft.com/office/drawing/2014/main" id="{D18AA02D-7CF1-79DD-AE19-8B62828A762D}"/>
                </a:ext>
              </a:extLst>
            </p:cNvPr>
            <p:cNvSpPr/>
            <p:nvPr/>
          </p:nvSpPr>
          <p:spPr>
            <a:xfrm rot="10800000">
              <a:off x="6609975" y="236220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" name="Block Arc 20">
              <a:extLst>
                <a:ext uri="{FF2B5EF4-FFF2-40B4-BE49-F238E27FC236}">
                  <a16:creationId xmlns:a16="http://schemas.microsoft.com/office/drawing/2014/main" id="{E33089E7-DC66-B519-4078-20812B4C95AF}"/>
                </a:ext>
              </a:extLst>
            </p:cNvPr>
            <p:cNvSpPr/>
            <p:nvPr/>
          </p:nvSpPr>
          <p:spPr>
            <a:xfrm>
              <a:off x="8416289" y="23304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04DDF683-B4C9-619B-FC4B-685644655691}"/>
              </a:ext>
            </a:extLst>
          </p:cNvPr>
          <p:cNvSpPr txBox="1"/>
          <p:nvPr/>
        </p:nvSpPr>
        <p:spPr>
          <a:xfrm>
            <a:off x="26966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F65FD51C-0A8B-5CC2-02BA-9430F6E1B996}"/>
              </a:ext>
            </a:extLst>
          </p:cNvPr>
          <p:cNvSpPr txBox="1"/>
          <p:nvPr/>
        </p:nvSpPr>
        <p:spPr>
          <a:xfrm>
            <a:off x="45254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02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C58056E6-A67C-92A3-7249-FE5CDE16F38A}"/>
              </a:ext>
            </a:extLst>
          </p:cNvPr>
          <p:cNvSpPr txBox="1"/>
          <p:nvPr/>
        </p:nvSpPr>
        <p:spPr>
          <a:xfrm>
            <a:off x="6366990" y="27081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03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53E260EA-F9D0-ADA2-2D8C-19EC08C8F4F6}"/>
              </a:ext>
            </a:extLst>
          </p:cNvPr>
          <p:cNvSpPr txBox="1"/>
          <p:nvPr/>
        </p:nvSpPr>
        <p:spPr>
          <a:xfrm>
            <a:off x="81322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0099FF"/>
                </a:solidFill>
                <a:latin typeface="Open Sans" panose="020B0606030504020204" pitchFamily="34" charset="0"/>
              </a:rPr>
              <a:t>04</a:t>
            </a:r>
            <a:endParaRPr lang="en-GB" sz="6500" b="1" dirty="0">
              <a:solidFill>
                <a:srgbClr val="0099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0F95DE31-2F21-BEE5-FCB3-B0E406D8FA29}"/>
              </a:ext>
            </a:extLst>
          </p:cNvPr>
          <p:cNvSpPr txBox="1"/>
          <p:nvPr/>
        </p:nvSpPr>
        <p:spPr>
          <a:xfrm>
            <a:off x="9984255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0099FF"/>
                </a:solidFill>
                <a:latin typeface="Open Sans" panose="020B0606030504020204" pitchFamily="34" charset="0"/>
              </a:rPr>
              <a:t>05</a:t>
            </a:r>
            <a:endParaRPr lang="en-GB" sz="6500" b="1" dirty="0">
              <a:solidFill>
                <a:srgbClr val="0099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99D9A503-FFAC-0F7A-921C-A211AE21A1CF}"/>
              </a:ext>
            </a:extLst>
          </p:cNvPr>
          <p:cNvSpPr txBox="1"/>
          <p:nvPr/>
        </p:nvSpPr>
        <p:spPr>
          <a:xfrm>
            <a:off x="1945192" y="4572775"/>
            <a:ext cx="2665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Investigación</a:t>
            </a:r>
          </a:p>
          <a:p>
            <a:pPr algn="ctr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GB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Se muestra avance en fuentes disponibles para la Evaluación del Riesgo</a:t>
            </a: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D02B6900-1A57-9640-EB93-BF47FB9FDA62}"/>
              </a:ext>
            </a:extLst>
          </p:cNvPr>
          <p:cNvSpPr txBox="1"/>
          <p:nvPr/>
        </p:nvSpPr>
        <p:spPr>
          <a:xfrm>
            <a:off x="5758043" y="4540582"/>
            <a:ext cx="3004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b="1" dirty="0">
                <a:solidFill>
                  <a:srgbClr val="000000"/>
                </a:solidFill>
              </a:rPr>
              <a:t>Avance en PNGR</a:t>
            </a:r>
          </a:p>
          <a:p>
            <a:pPr algn="ctr">
              <a:defRPr/>
            </a:pPr>
            <a:r>
              <a:rPr lang="es-MX" dirty="0">
                <a:solidFill>
                  <a:srgbClr val="000000"/>
                </a:solidFill>
              </a:rPr>
              <a:t>Se presenta un aumento en el % de avance de los productos del PNGR y el monto ejecutado en GRD.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643F4E43-AC7C-DC73-DECD-42133F230418}"/>
              </a:ext>
            </a:extLst>
          </p:cNvPr>
          <p:cNvSpPr txBox="1"/>
          <p:nvPr/>
        </p:nvSpPr>
        <p:spPr>
          <a:xfrm>
            <a:off x="3698425" y="728983"/>
            <a:ext cx="31411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2000" b="1" dirty="0">
                <a:solidFill>
                  <a:prstClr val="black"/>
                </a:solidFill>
              </a:rPr>
              <a:t>Participación</a:t>
            </a:r>
          </a:p>
          <a:p>
            <a:pPr algn="ctr">
              <a:defRPr/>
            </a:pPr>
            <a:endParaRPr lang="es-MX" sz="20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s-MX" dirty="0">
                <a:solidFill>
                  <a:srgbClr val="000000"/>
                </a:solidFill>
              </a:rPr>
              <a:t>Demandas de capacitación para el fortalecimiento local en CME y CCE.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DCC837B9-6E30-91E5-0509-3AFCC957FE3C}"/>
              </a:ext>
            </a:extLst>
          </p:cNvPr>
          <p:cNvSpPr txBox="1"/>
          <p:nvPr/>
        </p:nvSpPr>
        <p:spPr>
          <a:xfrm>
            <a:off x="9830655" y="4624735"/>
            <a:ext cx="394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 estratégica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Estamos trabajando en el Plan Estratégico Institucional con un Enfoque hacia el SNGR</a:t>
            </a:r>
            <a:r>
              <a:rPr lang="en-GB" sz="1200" b="1" dirty="0">
                <a:solidFill>
                  <a:srgbClr val="000000"/>
                </a:solidFill>
                <a:latin typeface="WordVisi_MSFontService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45E6345F-301A-6476-C8F3-4F6A8F9A8F01}"/>
              </a:ext>
            </a:extLst>
          </p:cNvPr>
          <p:cNvSpPr txBox="1"/>
          <p:nvPr/>
        </p:nvSpPr>
        <p:spPr>
          <a:xfrm>
            <a:off x="8832471" y="862572"/>
            <a:ext cx="394913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Comunicación y divulgación de datos</a:t>
            </a:r>
          </a:p>
          <a:p>
            <a:pPr algn="ctr">
              <a:defRPr/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la métrica en GR es un reto para el próximo año.</a:t>
            </a:r>
          </a:p>
          <a:p>
            <a:pPr algn="just">
              <a:defRPr/>
            </a:pPr>
            <a:endParaRPr lang="es-MX" sz="1100" b="1" dirty="0">
              <a:solidFill>
                <a:srgbClr val="000000"/>
              </a:solidFill>
              <a:latin typeface="WordVisi_MSFontService"/>
            </a:endParaRPr>
          </a:p>
        </p:txBody>
      </p:sp>
      <p:pic>
        <p:nvPicPr>
          <p:cNvPr id="22" name="Gráfico 21" descr="Libro abierto con relleno sólido">
            <a:extLst>
              <a:ext uri="{FF2B5EF4-FFF2-40B4-BE49-F238E27FC236}">
                <a16:creationId xmlns:a16="http://schemas.microsoft.com/office/drawing/2014/main" id="{B675B8A6-C687-2B06-C89B-82B9175F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1803" y="4496292"/>
            <a:ext cx="457200" cy="457200"/>
          </a:xfrm>
          <a:prstGeom prst="rect">
            <a:avLst/>
          </a:prstGeom>
        </p:spPr>
      </p:pic>
      <p:pic>
        <p:nvPicPr>
          <p:cNvPr id="24" name="Gráfico 23" descr="Documento con relleno sólido">
            <a:extLst>
              <a:ext uri="{FF2B5EF4-FFF2-40B4-BE49-F238E27FC236}">
                <a16:creationId xmlns:a16="http://schemas.microsoft.com/office/drawing/2014/main" id="{9E7DBA20-E2B8-74D6-0546-1EF5D03DF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1164" y="724388"/>
            <a:ext cx="513964" cy="513964"/>
          </a:xfrm>
          <a:prstGeom prst="rect">
            <a:avLst/>
          </a:prstGeom>
        </p:spPr>
      </p:pic>
      <p:pic>
        <p:nvPicPr>
          <p:cNvPr id="26" name="Gráfico 25" descr="Lista de comprobación con relleno sólido">
            <a:extLst>
              <a:ext uri="{FF2B5EF4-FFF2-40B4-BE49-F238E27FC236}">
                <a16:creationId xmlns:a16="http://schemas.microsoft.com/office/drawing/2014/main" id="{256DDE6F-FC81-770B-21A1-76B61A315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3814" y="4423904"/>
            <a:ext cx="453176" cy="453176"/>
          </a:xfrm>
          <a:prstGeom prst="rect">
            <a:avLst/>
          </a:prstGeom>
        </p:spPr>
      </p:pic>
      <p:pic>
        <p:nvPicPr>
          <p:cNvPr id="28" name="Gráfico 27" descr="Lupa con relleno sólido">
            <a:extLst>
              <a:ext uri="{FF2B5EF4-FFF2-40B4-BE49-F238E27FC236}">
                <a16:creationId xmlns:a16="http://schemas.microsoft.com/office/drawing/2014/main" id="{CC70F251-A534-E066-DE47-C9E70F912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0978" y="898232"/>
            <a:ext cx="417509" cy="417509"/>
          </a:xfrm>
          <a:prstGeom prst="rect">
            <a:avLst/>
          </a:prstGeom>
        </p:spPr>
      </p:pic>
      <p:pic>
        <p:nvPicPr>
          <p:cNvPr id="30" name="Gráfico 29" descr="Capitán (mujer) con relleno sólido">
            <a:extLst>
              <a:ext uri="{FF2B5EF4-FFF2-40B4-BE49-F238E27FC236}">
                <a16:creationId xmlns:a16="http://schemas.microsoft.com/office/drawing/2014/main" id="{EB54250F-2C3A-53DF-B04B-F677B8DB11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75068" y="4446174"/>
            <a:ext cx="453176" cy="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1881877" y="1088084"/>
            <a:ext cx="7132321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Informe de Monitoreo del PNGR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XIV Edición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6726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">
            <a:extLst>
              <a:ext uri="{FF2B5EF4-FFF2-40B4-BE49-F238E27FC236}">
                <a16:creationId xmlns:a16="http://schemas.microsoft.com/office/drawing/2014/main" id="{4BA7C8D0-7776-222C-A1C0-ED956F4B1BCD}"/>
              </a:ext>
            </a:extLst>
          </p:cNvPr>
          <p:cNvSpPr/>
          <p:nvPr/>
        </p:nvSpPr>
        <p:spPr>
          <a:xfrm>
            <a:off x="4785448" y="3129937"/>
            <a:ext cx="1625599" cy="1625599"/>
          </a:xfrm>
          <a:prstGeom prst="ellipse">
            <a:avLst/>
          </a:prstGeom>
          <a:solidFill>
            <a:srgbClr val="00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7054EB96-1657-963F-FB25-21EFFF6ABBBE}"/>
              </a:ext>
            </a:extLst>
          </p:cNvPr>
          <p:cNvSpPr/>
          <p:nvPr/>
        </p:nvSpPr>
        <p:spPr>
          <a:xfrm>
            <a:off x="4717566" y="1143558"/>
            <a:ext cx="1198649" cy="119864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id="{5F43EEB2-08FD-77C4-6067-B123013FA2D1}"/>
              </a:ext>
            </a:extLst>
          </p:cNvPr>
          <p:cNvCxnSpPr>
            <a:cxnSpLocks/>
            <a:stCxn id="29" idx="4"/>
            <a:endCxn id="28" idx="0"/>
          </p:cNvCxnSpPr>
          <p:nvPr/>
        </p:nvCxnSpPr>
        <p:spPr>
          <a:xfrm>
            <a:off x="5316891" y="2342206"/>
            <a:ext cx="281357" cy="787730"/>
          </a:xfrm>
          <a:prstGeom prst="line">
            <a:avLst/>
          </a:prstGeom>
          <a:noFill/>
          <a:ln w="12700" cap="flat" cmpd="sng" algn="ctr">
            <a:solidFill>
              <a:srgbClr val="282F39"/>
            </a:solidFill>
            <a:prstDash val="solid"/>
            <a:miter lim="800000"/>
          </a:ln>
          <a:effectLst/>
        </p:spPr>
      </p:cxnSp>
      <p:sp>
        <p:nvSpPr>
          <p:cNvPr id="32" name="Oval 35">
            <a:extLst>
              <a:ext uri="{FF2B5EF4-FFF2-40B4-BE49-F238E27FC236}">
                <a16:creationId xmlns:a16="http://schemas.microsoft.com/office/drawing/2014/main" id="{FE93489D-F1DC-F5E0-5A14-0E18DDDC9110}"/>
              </a:ext>
            </a:extLst>
          </p:cNvPr>
          <p:cNvSpPr/>
          <p:nvPr/>
        </p:nvSpPr>
        <p:spPr>
          <a:xfrm>
            <a:off x="1850597" y="4516903"/>
            <a:ext cx="1969177" cy="182496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Oval 36">
            <a:extLst>
              <a:ext uri="{FF2B5EF4-FFF2-40B4-BE49-F238E27FC236}">
                <a16:creationId xmlns:a16="http://schemas.microsoft.com/office/drawing/2014/main" id="{7C821BCD-314A-C8CE-199F-5337D1FC79A3}"/>
              </a:ext>
            </a:extLst>
          </p:cNvPr>
          <p:cNvSpPr/>
          <p:nvPr/>
        </p:nvSpPr>
        <p:spPr>
          <a:xfrm>
            <a:off x="7221731" y="5317435"/>
            <a:ext cx="1058332" cy="1058332"/>
          </a:xfrm>
          <a:prstGeom prst="ellipse">
            <a:avLst/>
          </a:prstGeom>
          <a:solidFill>
            <a:srgbClr val="FCB4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36" name="Straight Connector 40">
            <a:extLst>
              <a:ext uri="{FF2B5EF4-FFF2-40B4-BE49-F238E27FC236}">
                <a16:creationId xmlns:a16="http://schemas.microsoft.com/office/drawing/2014/main" id="{405F4494-E6FD-DC8A-675A-7FBCE1341507}"/>
              </a:ext>
            </a:extLst>
          </p:cNvPr>
          <p:cNvCxnSpPr>
            <a:stCxn id="28" idx="5"/>
            <a:endCxn id="33" idx="1"/>
          </p:cNvCxnSpPr>
          <p:nvPr/>
        </p:nvCxnSpPr>
        <p:spPr>
          <a:xfrm>
            <a:off x="6172984" y="4517472"/>
            <a:ext cx="1203737" cy="954952"/>
          </a:xfrm>
          <a:prstGeom prst="line">
            <a:avLst/>
          </a:prstGeom>
          <a:noFill/>
          <a:ln w="12700" cap="flat" cmpd="sng" algn="ctr">
            <a:solidFill>
              <a:srgbClr val="282F39"/>
            </a:solidFill>
            <a:prstDash val="solid"/>
            <a:miter lim="800000"/>
          </a:ln>
          <a:effectLst/>
        </p:spPr>
      </p:cxnSp>
      <p:cxnSp>
        <p:nvCxnSpPr>
          <p:cNvPr id="38" name="Straight Connector 44">
            <a:extLst>
              <a:ext uri="{FF2B5EF4-FFF2-40B4-BE49-F238E27FC236}">
                <a16:creationId xmlns:a16="http://schemas.microsoft.com/office/drawing/2014/main" id="{3A767DC3-CC0F-137B-A0A8-42487D871CDD}"/>
              </a:ext>
            </a:extLst>
          </p:cNvPr>
          <p:cNvCxnSpPr>
            <a:cxnSpLocks/>
            <a:stCxn id="32" idx="7"/>
            <a:endCxn id="28" idx="3"/>
          </p:cNvCxnSpPr>
          <p:nvPr/>
        </p:nvCxnSpPr>
        <p:spPr>
          <a:xfrm flipV="1">
            <a:off x="3531394" y="4517473"/>
            <a:ext cx="1492116" cy="266689"/>
          </a:xfrm>
          <a:prstGeom prst="line">
            <a:avLst/>
          </a:prstGeom>
          <a:noFill/>
          <a:ln w="12700" cap="flat" cmpd="sng" algn="ctr">
            <a:solidFill>
              <a:srgbClr val="282F39"/>
            </a:solidFill>
            <a:prstDash val="solid"/>
            <a:miter lim="800000"/>
          </a:ln>
          <a:effectLst/>
        </p:spPr>
      </p:cxnSp>
      <p:sp>
        <p:nvSpPr>
          <p:cNvPr id="41" name="Oval 65">
            <a:extLst>
              <a:ext uri="{FF2B5EF4-FFF2-40B4-BE49-F238E27FC236}">
                <a16:creationId xmlns:a16="http://schemas.microsoft.com/office/drawing/2014/main" id="{875049DD-5333-27DC-B528-AF3955615EAB}"/>
              </a:ext>
            </a:extLst>
          </p:cNvPr>
          <p:cNvSpPr/>
          <p:nvPr/>
        </p:nvSpPr>
        <p:spPr>
          <a:xfrm>
            <a:off x="1250611" y="2942792"/>
            <a:ext cx="850414" cy="850414"/>
          </a:xfrm>
          <a:prstGeom prst="ellips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42" name="Straight Connector 67">
            <a:extLst>
              <a:ext uri="{FF2B5EF4-FFF2-40B4-BE49-F238E27FC236}">
                <a16:creationId xmlns:a16="http://schemas.microsoft.com/office/drawing/2014/main" id="{C8E362B9-E2B3-BC2F-0013-9065DB6A9B43}"/>
              </a:ext>
            </a:extLst>
          </p:cNvPr>
          <p:cNvCxnSpPr>
            <a:cxnSpLocks/>
            <a:stCxn id="41" idx="6"/>
            <a:endCxn id="28" idx="2"/>
          </p:cNvCxnSpPr>
          <p:nvPr/>
        </p:nvCxnSpPr>
        <p:spPr>
          <a:xfrm>
            <a:off x="2101025" y="3368000"/>
            <a:ext cx="2684422" cy="574737"/>
          </a:xfrm>
          <a:prstGeom prst="line">
            <a:avLst/>
          </a:prstGeom>
          <a:noFill/>
          <a:ln w="12700" cap="flat" cmpd="sng" algn="ctr">
            <a:solidFill>
              <a:srgbClr val="282F39"/>
            </a:solidFill>
            <a:prstDash val="solid"/>
            <a:miter lim="800000"/>
          </a:ln>
          <a:effectLst/>
        </p:spPr>
      </p:cxnSp>
      <p:sp>
        <p:nvSpPr>
          <p:cNvPr id="43" name="TextBox 80">
            <a:extLst>
              <a:ext uri="{FF2B5EF4-FFF2-40B4-BE49-F238E27FC236}">
                <a16:creationId xmlns:a16="http://schemas.microsoft.com/office/drawing/2014/main" id="{BB447FC2-C01C-260D-36D5-DBF6C96C04CE}"/>
              </a:ext>
            </a:extLst>
          </p:cNvPr>
          <p:cNvSpPr txBox="1"/>
          <p:nvPr/>
        </p:nvSpPr>
        <p:spPr>
          <a:xfrm>
            <a:off x="4908815" y="3614130"/>
            <a:ext cx="137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Open Sans" panose="020B0606030504020204" pitchFamily="34" charset="0"/>
              </a:rPr>
              <a:t>Funciones rectoras</a:t>
            </a:r>
            <a:endParaRPr lang="en-GB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82">
            <a:extLst>
              <a:ext uri="{FF2B5EF4-FFF2-40B4-BE49-F238E27FC236}">
                <a16:creationId xmlns:a16="http://schemas.microsoft.com/office/drawing/2014/main" id="{0806945B-A3D9-33FC-8EB8-886455A4B433}"/>
              </a:ext>
            </a:extLst>
          </p:cNvPr>
          <p:cNvSpPr txBox="1"/>
          <p:nvPr/>
        </p:nvSpPr>
        <p:spPr>
          <a:xfrm>
            <a:off x="4785448" y="1599099"/>
            <a:ext cx="105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srgbClr val="FFFFFF"/>
                </a:solidFill>
                <a:latin typeface="Open Sans" panose="020B0606030504020204" pitchFamily="34" charset="0"/>
              </a:rPr>
              <a:t>Investigación</a:t>
            </a:r>
            <a:endParaRPr lang="en-GB" sz="1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85">
            <a:extLst>
              <a:ext uri="{FF2B5EF4-FFF2-40B4-BE49-F238E27FC236}">
                <a16:creationId xmlns:a16="http://schemas.microsoft.com/office/drawing/2014/main" id="{4A9AE2C1-C182-A5E4-2E21-8F8EC983665B}"/>
              </a:ext>
            </a:extLst>
          </p:cNvPr>
          <p:cNvSpPr txBox="1"/>
          <p:nvPr/>
        </p:nvSpPr>
        <p:spPr>
          <a:xfrm>
            <a:off x="8793927" y="2971545"/>
            <a:ext cx="944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dirty="0">
                <a:solidFill>
                  <a:srgbClr val="FFFFFF"/>
                </a:solidFill>
                <a:latin typeface="Open Sans" panose="020B0606030504020204" pitchFamily="34" charset="0"/>
              </a:rPr>
              <a:t>Your Text Here</a:t>
            </a:r>
            <a:endParaRPr lang="en-GB" sz="1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87">
            <a:extLst>
              <a:ext uri="{FF2B5EF4-FFF2-40B4-BE49-F238E27FC236}">
                <a16:creationId xmlns:a16="http://schemas.microsoft.com/office/drawing/2014/main" id="{E139FDD7-32E7-75B2-CD36-702A9B952287}"/>
              </a:ext>
            </a:extLst>
          </p:cNvPr>
          <p:cNvSpPr txBox="1"/>
          <p:nvPr/>
        </p:nvSpPr>
        <p:spPr>
          <a:xfrm>
            <a:off x="7221732" y="5685378"/>
            <a:ext cx="1013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srgbClr val="FFFFFF"/>
                </a:solidFill>
                <a:latin typeface="Open Sans" panose="020B0606030504020204" pitchFamily="34" charset="0"/>
              </a:rPr>
              <a:t>Planificación</a:t>
            </a:r>
            <a:endParaRPr lang="en-GB" sz="1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88">
            <a:extLst>
              <a:ext uri="{FF2B5EF4-FFF2-40B4-BE49-F238E27FC236}">
                <a16:creationId xmlns:a16="http://schemas.microsoft.com/office/drawing/2014/main" id="{3939FBE0-0DA9-781B-0E08-FB2C534FE648}"/>
              </a:ext>
            </a:extLst>
          </p:cNvPr>
          <p:cNvSpPr txBox="1"/>
          <p:nvPr/>
        </p:nvSpPr>
        <p:spPr>
          <a:xfrm>
            <a:off x="2004498" y="5260105"/>
            <a:ext cx="1511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600" b="1" dirty="0">
                <a:solidFill>
                  <a:srgbClr val="FFFFFF"/>
                </a:solidFill>
                <a:latin typeface="Open Sans" panose="020B0606030504020204" pitchFamily="34" charset="0"/>
              </a:rPr>
              <a:t>Conducción</a:t>
            </a:r>
            <a:endParaRPr lang="en-GB" sz="16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90">
            <a:extLst>
              <a:ext uri="{FF2B5EF4-FFF2-40B4-BE49-F238E27FC236}">
                <a16:creationId xmlns:a16="http://schemas.microsoft.com/office/drawing/2014/main" id="{A66F401E-03AF-EF38-FBAA-78132F448925}"/>
              </a:ext>
            </a:extLst>
          </p:cNvPr>
          <p:cNvSpPr txBox="1"/>
          <p:nvPr/>
        </p:nvSpPr>
        <p:spPr>
          <a:xfrm>
            <a:off x="1193800" y="3244889"/>
            <a:ext cx="944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srgbClr val="FFFFFF"/>
                </a:solidFill>
                <a:latin typeface="Open Sans" panose="020B0606030504020204" pitchFamily="34" charset="0"/>
              </a:rPr>
              <a:t>Evaluación</a:t>
            </a:r>
            <a:endParaRPr lang="en-GB" sz="1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Oval 91">
            <a:extLst>
              <a:ext uri="{FF2B5EF4-FFF2-40B4-BE49-F238E27FC236}">
                <a16:creationId xmlns:a16="http://schemas.microsoft.com/office/drawing/2014/main" id="{A44071D2-1234-4A20-3714-D50F0A741355}"/>
              </a:ext>
            </a:extLst>
          </p:cNvPr>
          <p:cNvSpPr/>
          <p:nvPr/>
        </p:nvSpPr>
        <p:spPr>
          <a:xfrm>
            <a:off x="8793927" y="3860416"/>
            <a:ext cx="1134532" cy="1134532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2" name="Straight Connector 92">
            <a:extLst>
              <a:ext uri="{FF2B5EF4-FFF2-40B4-BE49-F238E27FC236}">
                <a16:creationId xmlns:a16="http://schemas.microsoft.com/office/drawing/2014/main" id="{FABEF31C-70AD-38A6-8EE2-C42D77D8600B}"/>
              </a:ext>
            </a:extLst>
          </p:cNvPr>
          <p:cNvCxnSpPr>
            <a:cxnSpLocks/>
            <a:stCxn id="28" idx="6"/>
            <a:endCxn id="51" idx="2"/>
          </p:cNvCxnSpPr>
          <p:nvPr/>
        </p:nvCxnSpPr>
        <p:spPr>
          <a:xfrm>
            <a:off x="6411047" y="3942736"/>
            <a:ext cx="2382881" cy="484946"/>
          </a:xfrm>
          <a:prstGeom prst="line">
            <a:avLst/>
          </a:prstGeom>
          <a:noFill/>
          <a:ln w="12700" cap="flat" cmpd="sng" algn="ctr">
            <a:solidFill>
              <a:srgbClr val="282F39"/>
            </a:solidFill>
            <a:prstDash val="solid"/>
            <a:miter lim="800000"/>
          </a:ln>
          <a:effectLst/>
        </p:spPr>
      </p:cxnSp>
      <p:sp>
        <p:nvSpPr>
          <p:cNvPr id="53" name="TextBox 98">
            <a:extLst>
              <a:ext uri="{FF2B5EF4-FFF2-40B4-BE49-F238E27FC236}">
                <a16:creationId xmlns:a16="http://schemas.microsoft.com/office/drawing/2014/main" id="{7305D3BB-144C-FDFB-5AE7-D164DCFE887E}"/>
              </a:ext>
            </a:extLst>
          </p:cNvPr>
          <p:cNvSpPr txBox="1"/>
          <p:nvPr/>
        </p:nvSpPr>
        <p:spPr>
          <a:xfrm>
            <a:off x="8793927" y="4295488"/>
            <a:ext cx="1134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srgbClr val="FFFFFF"/>
                </a:solidFill>
                <a:latin typeface="Open Sans" panose="020B0606030504020204" pitchFamily="34" charset="0"/>
              </a:rPr>
              <a:t>Normalización</a:t>
            </a:r>
            <a:endParaRPr lang="en-GB" sz="1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ítulo 4">
            <a:extLst>
              <a:ext uri="{FF2B5EF4-FFF2-40B4-BE49-F238E27FC236}">
                <a16:creationId xmlns:a16="http://schemas.microsoft.com/office/drawing/2014/main" id="{C6ED038D-BE55-B8E6-2DFF-D0752AB70729}"/>
              </a:ext>
            </a:extLst>
          </p:cNvPr>
          <p:cNvSpPr txBox="1">
            <a:spLocks/>
          </p:cNvSpPr>
          <p:nvPr/>
        </p:nvSpPr>
        <p:spPr>
          <a:xfrm>
            <a:off x="3087417" y="133380"/>
            <a:ext cx="9144000" cy="64633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rectoras y de conducción</a:t>
            </a:r>
          </a:p>
          <a:p>
            <a:r>
              <a:rPr lang="es-ES" sz="36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CNE 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FDCA18F-33BB-0034-98A8-2B549EFEDF1C}"/>
              </a:ext>
            </a:extLst>
          </p:cNvPr>
          <p:cNvSpPr txBox="1"/>
          <p:nvPr/>
        </p:nvSpPr>
        <p:spPr>
          <a:xfrm>
            <a:off x="6942490" y="1581909"/>
            <a:ext cx="5596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Las </a:t>
            </a:r>
            <a:r>
              <a:rPr lang="es-MX" sz="1200" b="1" dirty="0">
                <a:solidFill>
                  <a:srgbClr val="000000"/>
                </a:solidFill>
                <a:latin typeface="WordVisi_MSFontService"/>
              </a:rPr>
              <a:t>funciones rectoras y de conducción de la CNE </a:t>
            </a:r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están definidas en el Artículo</a:t>
            </a:r>
          </a:p>
          <a:p>
            <a:pPr defTabSz="914400"/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 N° 14 y 15 de la Ley N° 8488: </a:t>
            </a:r>
          </a:p>
          <a:p>
            <a:pPr algn="ctr" defTabSz="914400"/>
            <a:endParaRPr lang="es-MX" sz="1200" dirty="0">
              <a:solidFill>
                <a:srgbClr val="000000"/>
              </a:solidFill>
              <a:latin typeface="WordVisi_MSFontService"/>
            </a:endParaRPr>
          </a:p>
          <a:p>
            <a:pPr algn="just" defTabSz="914400"/>
            <a:r>
              <a:rPr lang="es-MX" sz="1200" b="1" dirty="0">
                <a:solidFill>
                  <a:srgbClr val="000000"/>
                </a:solidFill>
                <a:latin typeface="WordVisi_MSFontService"/>
              </a:rPr>
              <a:t>Artículo 14.-Competencias ordinarias de prevención de la comisión</a:t>
            </a:r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. La Comisión será la entidad rectora en lo que se refiera a la prevención de riesgos y a los preparativos para atender situaciones de emergencia. </a:t>
            </a:r>
          </a:p>
          <a:p>
            <a:pPr algn="just" defTabSz="914400"/>
            <a:endParaRPr lang="es-MX" sz="1200" dirty="0">
              <a:solidFill>
                <a:srgbClr val="000000"/>
              </a:solidFill>
              <a:latin typeface="WordVisi_MSFontService"/>
            </a:endParaRPr>
          </a:p>
          <a:p>
            <a:pPr algn="just" defTabSz="914400"/>
            <a:r>
              <a:rPr lang="es-MX" sz="1200" b="1" dirty="0">
                <a:solidFill>
                  <a:srgbClr val="000000"/>
                </a:solidFill>
                <a:latin typeface="WordVisi_MSFontService"/>
              </a:rPr>
              <a:t>Artículo 15.-Competencias extraordinarias de la comisión. </a:t>
            </a:r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 Declarado el estado de emergencia establecido en el artículo 29 de esta Ley corresponderá a la Comisión planear, coordinar, dirigir y controlar las acciones orientadas a resolver necesidades urgentes, ejecutar programas y actividades de protección, salvamento y rehabilitación. </a:t>
            </a:r>
          </a:p>
          <a:p>
            <a:pPr algn="ctr" defTabSz="914400"/>
            <a:endParaRPr lang="es-C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26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0A189A-B10D-E20F-D275-DF54F85C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845991" y="812511"/>
            <a:ext cx="5391060" cy="5080225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3E8CBD86-74BB-59DA-BEF2-9D98B0D4C539}"/>
              </a:ext>
            </a:extLst>
          </p:cNvPr>
          <p:cNvSpPr txBox="1">
            <a:spLocks/>
          </p:cNvSpPr>
          <p:nvPr/>
        </p:nvSpPr>
        <p:spPr>
          <a:xfrm>
            <a:off x="1353852" y="1574"/>
            <a:ext cx="9144000" cy="64633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rectoras y de conducción de la CNE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AC179FE-8AD3-3CDB-279F-EA661F7C2AD8}"/>
              </a:ext>
            </a:extLst>
          </p:cNvPr>
          <p:cNvGrpSpPr/>
          <p:nvPr/>
        </p:nvGrpSpPr>
        <p:grpSpPr>
          <a:xfrm>
            <a:off x="2360403" y="2210400"/>
            <a:ext cx="9308442" cy="2119841"/>
            <a:chOff x="1195937" y="2330450"/>
            <a:chExt cx="9308442" cy="2119841"/>
          </a:xfrm>
          <a:gradFill>
            <a:gsLst>
              <a:gs pos="77000">
                <a:srgbClr val="CB1B4A"/>
              </a:gs>
              <a:gs pos="37180">
                <a:srgbClr val="42AFB6"/>
              </a:gs>
              <a:gs pos="26000">
                <a:srgbClr val="42AFB6"/>
              </a:gs>
              <a:gs pos="15000">
                <a:srgbClr val="C2C923"/>
              </a:gs>
              <a:gs pos="100000">
                <a:srgbClr val="007A7D"/>
              </a:gs>
              <a:gs pos="50439">
                <a:srgbClr val="FCB414"/>
              </a:gs>
              <a:gs pos="70000">
                <a:srgbClr val="CB1B4A"/>
              </a:gs>
            </a:gsLst>
            <a:lin ang="0" scaled="0"/>
          </a:gradFill>
        </p:grpSpPr>
        <p:sp>
          <p:nvSpPr>
            <p:cNvPr id="6" name="Block Arc 6">
              <a:extLst>
                <a:ext uri="{FF2B5EF4-FFF2-40B4-BE49-F238E27FC236}">
                  <a16:creationId xmlns:a16="http://schemas.microsoft.com/office/drawing/2014/main" id="{ACECDCE8-A329-E360-664D-354357DD6E9D}"/>
                </a:ext>
              </a:extLst>
            </p:cNvPr>
            <p:cNvSpPr/>
            <p:nvPr/>
          </p:nvSpPr>
          <p:spPr>
            <a:xfrm>
              <a:off x="1195937" y="23431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" name="Block Arc 14">
              <a:extLst>
                <a:ext uri="{FF2B5EF4-FFF2-40B4-BE49-F238E27FC236}">
                  <a16:creationId xmlns:a16="http://schemas.microsoft.com/office/drawing/2014/main" id="{FC50DF38-C539-F6AC-BE62-107A2633ACAE}"/>
                </a:ext>
              </a:extLst>
            </p:cNvPr>
            <p:cNvSpPr/>
            <p:nvPr/>
          </p:nvSpPr>
          <p:spPr>
            <a:xfrm rot="10800000">
              <a:off x="2999799" y="236220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" name="Block Arc 18">
              <a:extLst>
                <a:ext uri="{FF2B5EF4-FFF2-40B4-BE49-F238E27FC236}">
                  <a16:creationId xmlns:a16="http://schemas.microsoft.com/office/drawing/2014/main" id="{FF7A694F-272A-01B4-BC73-6EFBCCE20688}"/>
                </a:ext>
              </a:extLst>
            </p:cNvPr>
            <p:cNvSpPr/>
            <p:nvPr/>
          </p:nvSpPr>
          <p:spPr>
            <a:xfrm>
              <a:off x="4806113" y="23304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" name="Block Arc 19">
              <a:extLst>
                <a:ext uri="{FF2B5EF4-FFF2-40B4-BE49-F238E27FC236}">
                  <a16:creationId xmlns:a16="http://schemas.microsoft.com/office/drawing/2014/main" id="{D18AA02D-7CF1-79DD-AE19-8B62828A762D}"/>
                </a:ext>
              </a:extLst>
            </p:cNvPr>
            <p:cNvSpPr/>
            <p:nvPr/>
          </p:nvSpPr>
          <p:spPr>
            <a:xfrm rot="10800000">
              <a:off x="6609975" y="236220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" name="Block Arc 20">
              <a:extLst>
                <a:ext uri="{FF2B5EF4-FFF2-40B4-BE49-F238E27FC236}">
                  <a16:creationId xmlns:a16="http://schemas.microsoft.com/office/drawing/2014/main" id="{E33089E7-DC66-B519-4078-20812B4C95AF}"/>
                </a:ext>
              </a:extLst>
            </p:cNvPr>
            <p:cNvSpPr/>
            <p:nvPr/>
          </p:nvSpPr>
          <p:spPr>
            <a:xfrm>
              <a:off x="8416289" y="2330450"/>
              <a:ext cx="2088090" cy="2088091"/>
            </a:xfrm>
            <a:prstGeom prst="blockArc">
              <a:avLst>
                <a:gd name="adj1" fmla="val 1362"/>
                <a:gd name="adj2" fmla="val 10776871"/>
                <a:gd name="adj3" fmla="val 13536"/>
              </a:avLst>
            </a:prstGeom>
            <a:solidFill>
              <a:srgbClr val="0099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04DDF683-B4C9-619B-FC4B-685644655691}"/>
              </a:ext>
            </a:extLst>
          </p:cNvPr>
          <p:cNvSpPr txBox="1"/>
          <p:nvPr/>
        </p:nvSpPr>
        <p:spPr>
          <a:xfrm>
            <a:off x="26966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01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F65FD51C-0A8B-5CC2-02BA-9430F6E1B996}"/>
              </a:ext>
            </a:extLst>
          </p:cNvPr>
          <p:cNvSpPr txBox="1"/>
          <p:nvPr/>
        </p:nvSpPr>
        <p:spPr>
          <a:xfrm>
            <a:off x="45254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02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C58056E6-A67C-92A3-7249-FE5CDE16F38A}"/>
              </a:ext>
            </a:extLst>
          </p:cNvPr>
          <p:cNvSpPr txBox="1"/>
          <p:nvPr/>
        </p:nvSpPr>
        <p:spPr>
          <a:xfrm>
            <a:off x="6366990" y="27081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FF6600"/>
                </a:solidFill>
                <a:latin typeface="Open Sans" panose="020B0606030504020204" pitchFamily="34" charset="0"/>
              </a:rPr>
              <a:t>03</a:t>
            </a:r>
            <a:endParaRPr lang="en-GB" sz="6500" b="1" dirty="0">
              <a:solidFill>
                <a:srgbClr val="FF66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53E260EA-F9D0-ADA2-2D8C-19EC08C8F4F6}"/>
              </a:ext>
            </a:extLst>
          </p:cNvPr>
          <p:cNvSpPr txBox="1"/>
          <p:nvPr/>
        </p:nvSpPr>
        <p:spPr>
          <a:xfrm>
            <a:off x="8132290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0099FF"/>
                </a:solidFill>
                <a:latin typeface="Open Sans" panose="020B0606030504020204" pitchFamily="34" charset="0"/>
              </a:rPr>
              <a:t>04</a:t>
            </a:r>
            <a:endParaRPr lang="en-GB" sz="6500" b="1" dirty="0">
              <a:solidFill>
                <a:srgbClr val="0099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0F95DE31-2F21-BEE5-FCB3-B0E406D8FA29}"/>
              </a:ext>
            </a:extLst>
          </p:cNvPr>
          <p:cNvSpPr txBox="1"/>
          <p:nvPr/>
        </p:nvSpPr>
        <p:spPr>
          <a:xfrm>
            <a:off x="9984255" y="2720841"/>
            <a:ext cx="140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500" b="1" dirty="0">
                <a:solidFill>
                  <a:srgbClr val="0099FF"/>
                </a:solidFill>
                <a:latin typeface="Open Sans" panose="020B0606030504020204" pitchFamily="34" charset="0"/>
              </a:rPr>
              <a:t>05</a:t>
            </a:r>
            <a:endParaRPr lang="en-GB" sz="6500" b="1" dirty="0">
              <a:solidFill>
                <a:srgbClr val="0099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99D9A503-FFAC-0F7A-921C-A211AE21A1CF}"/>
              </a:ext>
            </a:extLst>
          </p:cNvPr>
          <p:cNvSpPr txBox="1"/>
          <p:nvPr/>
        </p:nvSpPr>
        <p:spPr>
          <a:xfrm>
            <a:off x="2266832" y="4602162"/>
            <a:ext cx="218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Open Sans" panose="020B0606030504020204" pitchFamily="34" charset="0"/>
              </a:rPr>
              <a:t>Investigación</a:t>
            </a: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  <a:latin typeface="Open Sans" panose="020B0606030504020204" pitchFamily="34" charset="0"/>
            </a:endParaRPr>
          </a:p>
          <a:p>
            <a:pPr algn="just">
              <a:defRPr/>
            </a:pP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Promoción y desarrollo de </a:t>
            </a:r>
            <a:r>
              <a:rPr lang="es-MX" sz="1100" b="1" dirty="0">
                <a:solidFill>
                  <a:srgbClr val="000000"/>
                </a:solidFill>
                <a:latin typeface="WordVisi_MSFontService"/>
              </a:rPr>
              <a:t>investigaciones, estudios, análisis, modelajes y escenarios</a:t>
            </a: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 sobre las condiciones de riesgo del país</a:t>
            </a:r>
            <a:r>
              <a:rPr lang="es-MX" sz="1200" dirty="0">
                <a:solidFill>
                  <a:srgbClr val="000000"/>
                </a:solidFill>
                <a:latin typeface="WordVisi_MSFontService"/>
              </a:rPr>
              <a:t>.</a:t>
            </a:r>
            <a:r>
              <a:rPr lang="en-US" sz="1200" b="1" dirty="0">
                <a:solidFill>
                  <a:prstClr val="black"/>
                </a:solidFill>
                <a:latin typeface="Open Sans" panose="020B0606030504020204" pitchFamily="34" charset="0"/>
              </a:rPr>
              <a:t> </a:t>
            </a:r>
            <a:endParaRPr lang="en-GB" sz="1200" b="1" dirty="0">
              <a:solidFill>
                <a:prstClr val="black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D02B6900-1A57-9640-EB93-BF47FB9FDA62}"/>
              </a:ext>
            </a:extLst>
          </p:cNvPr>
          <p:cNvSpPr txBox="1"/>
          <p:nvPr/>
        </p:nvSpPr>
        <p:spPr>
          <a:xfrm>
            <a:off x="5653270" y="4540583"/>
            <a:ext cx="2647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200" b="1" dirty="0">
                <a:solidFill>
                  <a:srgbClr val="000000"/>
                </a:solidFill>
                <a:latin typeface="WordVisi_MSFontService"/>
              </a:rPr>
              <a:t>Normalización</a:t>
            </a:r>
          </a:p>
          <a:p>
            <a:pPr algn="ctr">
              <a:defRPr/>
            </a:pPr>
            <a:endParaRPr lang="es-MX" sz="1200" dirty="0">
              <a:solidFill>
                <a:srgbClr val="000000"/>
              </a:solidFill>
              <a:latin typeface="WordVisi_MSFontService"/>
            </a:endParaRPr>
          </a:p>
          <a:p>
            <a:pPr algn="just">
              <a:defRPr/>
            </a:pP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Dictado de los </a:t>
            </a:r>
            <a:r>
              <a:rPr lang="es-MX" sz="1100" b="1" dirty="0">
                <a:solidFill>
                  <a:srgbClr val="000000"/>
                </a:solidFill>
                <a:latin typeface="WordVisi_MSFontService"/>
              </a:rPr>
              <a:t>lineamientos y las resoluciones  aplicables </a:t>
            </a: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relacionadas con el análisis y la gestión del riesgo a desastres. </a:t>
            </a:r>
            <a:endParaRPr lang="en-GB" sz="1100" dirty="0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643F4E43-AC7C-DC73-DECD-42133F230418}"/>
              </a:ext>
            </a:extLst>
          </p:cNvPr>
          <p:cNvSpPr txBox="1"/>
          <p:nvPr/>
        </p:nvSpPr>
        <p:spPr>
          <a:xfrm>
            <a:off x="3655078" y="1003417"/>
            <a:ext cx="3141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200" b="1" dirty="0">
                <a:solidFill>
                  <a:prstClr val="black"/>
                </a:solidFill>
                <a:latin typeface="Open Sans" panose="020B0606030504020204" pitchFamily="34" charset="0"/>
              </a:rPr>
              <a:t>Planificación</a:t>
            </a:r>
          </a:p>
          <a:p>
            <a:pPr algn="ctr">
              <a:defRPr/>
            </a:pPr>
            <a:endParaRPr lang="es-MX" sz="1200" b="1" dirty="0">
              <a:solidFill>
                <a:prstClr val="black"/>
              </a:solidFill>
              <a:latin typeface="Open Sans" panose="020B0606030504020204" pitchFamily="34" charset="0"/>
            </a:endParaRPr>
          </a:p>
          <a:p>
            <a:pPr algn="just">
              <a:defRPr/>
            </a:pP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Promoción para incluir el </a:t>
            </a:r>
            <a:r>
              <a:rPr lang="es-MX" sz="1100" b="1" dirty="0">
                <a:solidFill>
                  <a:srgbClr val="000000"/>
                </a:solidFill>
                <a:latin typeface="WordVisi_MSFontService"/>
              </a:rPr>
              <a:t>análisis y la gestión del riesgo en los instrumentos de planificación </a:t>
            </a: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territoriales, productivas, sectoriales.</a:t>
            </a:r>
            <a:endParaRPr lang="en-GB" sz="1100" dirty="0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DCC837B9-6E30-91E5-0509-3AFCC957FE3C}"/>
              </a:ext>
            </a:extLst>
          </p:cNvPr>
          <p:cNvSpPr txBox="1"/>
          <p:nvPr/>
        </p:nvSpPr>
        <p:spPr>
          <a:xfrm>
            <a:off x="9805625" y="4540582"/>
            <a:ext cx="264782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000000"/>
                </a:solidFill>
                <a:latin typeface="WordVisi_MSFontService"/>
              </a:rPr>
              <a:t>Conducción</a:t>
            </a:r>
          </a:p>
          <a:p>
            <a:pPr algn="just">
              <a:defRPr/>
            </a:pPr>
            <a:endParaRPr lang="en-GB" sz="1200" b="1" dirty="0">
              <a:solidFill>
                <a:srgbClr val="000000"/>
              </a:solidFill>
              <a:latin typeface="WordVisi_MSFontService"/>
            </a:endParaRPr>
          </a:p>
          <a:p>
            <a:pPr algn="just">
              <a:defRPr/>
            </a:pP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-Dictar los lineamientos y organizar la respuesta del país ante las emergencias. </a:t>
            </a:r>
          </a:p>
          <a:p>
            <a:pPr algn="just">
              <a:defRPr/>
            </a:pP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-Administra el Fondo de Emergencia y tiene el mando único en eventos declarados emergencia. </a:t>
            </a:r>
            <a:endParaRPr lang="en-GB" sz="1100" dirty="0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45E6345F-301A-6476-C8F3-4F6A8F9A8F01}"/>
              </a:ext>
            </a:extLst>
          </p:cNvPr>
          <p:cNvSpPr txBox="1"/>
          <p:nvPr/>
        </p:nvSpPr>
        <p:spPr>
          <a:xfrm>
            <a:off x="7774441" y="955171"/>
            <a:ext cx="304636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200" b="1" dirty="0">
                <a:solidFill>
                  <a:prstClr val="black"/>
                </a:solidFill>
                <a:latin typeface="Open Sans" panose="020B0606030504020204" pitchFamily="34" charset="0"/>
              </a:rPr>
              <a:t>Evaluación</a:t>
            </a:r>
          </a:p>
          <a:p>
            <a:pPr algn="ctr">
              <a:defRPr/>
            </a:pPr>
            <a:endParaRPr lang="es-MX" sz="1200" b="1" dirty="0">
              <a:solidFill>
                <a:prstClr val="black"/>
              </a:solidFill>
              <a:latin typeface="Open Sans" panose="020B0606030504020204" pitchFamily="34" charset="0"/>
            </a:endParaRPr>
          </a:p>
          <a:p>
            <a:pPr algn="just">
              <a:defRPr/>
            </a:pPr>
            <a:r>
              <a:rPr lang="es-MX" sz="1100" b="1" dirty="0">
                <a:solidFill>
                  <a:srgbClr val="000000"/>
                </a:solidFill>
                <a:latin typeface="WordVisi_MSFontService"/>
              </a:rPr>
              <a:t>Control del avance, efectos e impactos </a:t>
            </a:r>
            <a:r>
              <a:rPr lang="es-MX" sz="1100" dirty="0">
                <a:solidFill>
                  <a:srgbClr val="000000"/>
                </a:solidFill>
                <a:latin typeface="WordVisi_MSFontService"/>
              </a:rPr>
              <a:t>de las acciones desarrolladas por los actores del Sistema Nacional de Gestión del Riesgo.</a:t>
            </a:r>
            <a:endParaRPr lang="en-GB" sz="1100" dirty="0">
              <a:solidFill>
                <a:srgbClr val="000000"/>
              </a:solidFill>
              <a:latin typeface="WordVisi_MSFontService"/>
            </a:endParaRPr>
          </a:p>
        </p:txBody>
      </p:sp>
      <p:pic>
        <p:nvPicPr>
          <p:cNvPr id="22" name="Gráfico 21" descr="Libro abierto con relleno sólido">
            <a:extLst>
              <a:ext uri="{FF2B5EF4-FFF2-40B4-BE49-F238E27FC236}">
                <a16:creationId xmlns:a16="http://schemas.microsoft.com/office/drawing/2014/main" id="{B675B8A6-C687-2B06-C89B-82B9175F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1803" y="4496292"/>
            <a:ext cx="457200" cy="457200"/>
          </a:xfrm>
          <a:prstGeom prst="rect">
            <a:avLst/>
          </a:prstGeom>
        </p:spPr>
      </p:pic>
      <p:pic>
        <p:nvPicPr>
          <p:cNvPr id="24" name="Gráfico 23" descr="Documento con relleno sólido">
            <a:extLst>
              <a:ext uri="{FF2B5EF4-FFF2-40B4-BE49-F238E27FC236}">
                <a16:creationId xmlns:a16="http://schemas.microsoft.com/office/drawing/2014/main" id="{9E7DBA20-E2B8-74D6-0546-1EF5D03DF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6236" y="907983"/>
            <a:ext cx="513964" cy="513964"/>
          </a:xfrm>
          <a:prstGeom prst="rect">
            <a:avLst/>
          </a:prstGeom>
        </p:spPr>
      </p:pic>
      <p:pic>
        <p:nvPicPr>
          <p:cNvPr id="26" name="Gráfico 25" descr="Lista de comprobación con relleno sólido">
            <a:extLst>
              <a:ext uri="{FF2B5EF4-FFF2-40B4-BE49-F238E27FC236}">
                <a16:creationId xmlns:a16="http://schemas.microsoft.com/office/drawing/2014/main" id="{256DDE6F-FC81-770B-21A1-76B61A315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3814" y="4423904"/>
            <a:ext cx="453176" cy="453176"/>
          </a:xfrm>
          <a:prstGeom prst="rect">
            <a:avLst/>
          </a:prstGeom>
        </p:spPr>
      </p:pic>
      <p:pic>
        <p:nvPicPr>
          <p:cNvPr id="28" name="Gráfico 27" descr="Lupa con relleno sólido">
            <a:extLst>
              <a:ext uri="{FF2B5EF4-FFF2-40B4-BE49-F238E27FC236}">
                <a16:creationId xmlns:a16="http://schemas.microsoft.com/office/drawing/2014/main" id="{CC70F251-A534-E066-DE47-C9E70F912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0978" y="898232"/>
            <a:ext cx="417509" cy="417509"/>
          </a:xfrm>
          <a:prstGeom prst="rect">
            <a:avLst/>
          </a:prstGeom>
        </p:spPr>
      </p:pic>
      <p:pic>
        <p:nvPicPr>
          <p:cNvPr id="30" name="Gráfico 29" descr="Capitán (mujer) con relleno sólido">
            <a:extLst>
              <a:ext uri="{FF2B5EF4-FFF2-40B4-BE49-F238E27FC236}">
                <a16:creationId xmlns:a16="http://schemas.microsoft.com/office/drawing/2014/main" id="{EB54250F-2C3A-53DF-B04B-F677B8DB11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75068" y="4446174"/>
            <a:ext cx="453176" cy="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8E0F800F-CE08-ADF3-4B6A-8C5457A4C4BC}"/>
              </a:ext>
            </a:extLst>
          </p:cNvPr>
          <p:cNvSpPr txBox="1">
            <a:spLocks/>
          </p:cNvSpPr>
          <p:nvPr/>
        </p:nvSpPr>
        <p:spPr>
          <a:xfrm>
            <a:off x="4290683" y="711495"/>
            <a:ext cx="8284234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 Acciones Estratégicas:</a:t>
            </a:r>
          </a:p>
          <a:p>
            <a:pPr algn="r"/>
            <a:endParaRPr lang="es-E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 </a:t>
            </a:r>
          </a:p>
          <a:p>
            <a:pPr algn="r"/>
            <a:r>
              <a:rPr lang="es-E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a Actores Externos  </a:t>
            </a:r>
          </a:p>
        </p:txBody>
      </p:sp>
    </p:spTree>
    <p:extLst>
      <p:ext uri="{BB962C8B-B14F-4D97-AF65-F5344CB8AC3E}">
        <p14:creationId xmlns:p14="http://schemas.microsoft.com/office/powerpoint/2010/main" val="190010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4">
            <a:extLst>
              <a:ext uri="{FF2B5EF4-FFF2-40B4-BE49-F238E27FC236}">
                <a16:creationId xmlns:a16="http://schemas.microsoft.com/office/drawing/2014/main" id="{983B1107-816D-5B87-BEB5-B7DBEBF0856D}"/>
              </a:ext>
            </a:extLst>
          </p:cNvPr>
          <p:cNvSpPr txBox="1">
            <a:spLocks/>
          </p:cNvSpPr>
          <p:nvPr/>
        </p:nvSpPr>
        <p:spPr>
          <a:xfrm>
            <a:off x="2543264" y="98941"/>
            <a:ext cx="9144000" cy="6463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6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Externos Consultados</a:t>
            </a:r>
          </a:p>
          <a:p>
            <a:pPr algn="ctr">
              <a:defRPr/>
            </a:pPr>
            <a:endParaRPr lang="es-ES" sz="36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ABCD0F43-39E1-3EC4-3F1C-17AB5E5431C6}"/>
              </a:ext>
            </a:extLst>
          </p:cNvPr>
          <p:cNvGraphicFramePr/>
          <p:nvPr/>
        </p:nvGraphicFramePr>
        <p:xfrm>
          <a:off x="1960880" y="143256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9B13727-CCC0-1137-4A03-1AF08E3B13A8}"/>
              </a:ext>
            </a:extLst>
          </p:cNvPr>
          <p:cNvSpPr/>
          <p:nvPr/>
        </p:nvSpPr>
        <p:spPr>
          <a:xfrm>
            <a:off x="7276372" y="5543411"/>
            <a:ext cx="1551212" cy="443489"/>
          </a:xfrm>
          <a:prstGeom prst="roundRect">
            <a:avLst/>
          </a:prstGeom>
          <a:solidFill>
            <a:srgbClr val="0F375E"/>
          </a:solidFill>
          <a:ln>
            <a:solidFill>
              <a:srgbClr val="0F375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s-MX" sz="3600" b="1" dirty="0">
                <a:solidFill>
                  <a:prstClr val="white"/>
                </a:solidFill>
                <a:latin typeface="Calibri" panose="020F0502020204030204"/>
              </a:rPr>
              <a:t>133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0BCA01-076C-C538-786A-4AF676F405CF}"/>
              </a:ext>
            </a:extLst>
          </p:cNvPr>
          <p:cNvSpPr txBox="1"/>
          <p:nvPr/>
        </p:nvSpPr>
        <p:spPr>
          <a:xfrm>
            <a:off x="4195172" y="5595878"/>
            <a:ext cx="2920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CR" sz="1600" b="1">
                <a:solidFill>
                  <a:prstClr val="black"/>
                </a:solidFill>
                <a:latin typeface="Calibri" panose="020F0502020204030204"/>
              </a:rPr>
              <a:t>Total de formularios resueltos </a:t>
            </a:r>
          </a:p>
        </p:txBody>
      </p:sp>
    </p:spTree>
    <p:extLst>
      <p:ext uri="{BB962C8B-B14F-4D97-AF65-F5344CB8AC3E}">
        <p14:creationId xmlns:p14="http://schemas.microsoft.com/office/powerpoint/2010/main" val="3158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003467F-1841-7A23-8084-04F61E8BF720}"/>
              </a:ext>
            </a:extLst>
          </p:cNvPr>
          <p:cNvSpPr txBox="1">
            <a:spLocks/>
          </p:cNvSpPr>
          <p:nvPr/>
        </p:nvSpPr>
        <p:spPr>
          <a:xfrm>
            <a:off x="1881877" y="1088084"/>
            <a:ext cx="7132321" cy="2476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8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Informe de Monitoreo del PNGR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C45A4F-D6A8-CC2F-E641-0DB96163EC2F}"/>
              </a:ext>
            </a:extLst>
          </p:cNvPr>
          <p:cNvSpPr txBox="1"/>
          <p:nvPr/>
        </p:nvSpPr>
        <p:spPr>
          <a:xfrm>
            <a:off x="-955917" y="5289332"/>
            <a:ext cx="6111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s-E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 Edición</a:t>
            </a:r>
          </a:p>
          <a:p>
            <a:pPr algn="ctr" defTabSz="914400"/>
            <a:r>
              <a:rPr lang="es-E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2395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D0BD83-E7AE-5F96-2413-E3B539F70336}"/>
              </a:ext>
            </a:extLst>
          </p:cNvPr>
          <p:cNvSpPr txBox="1"/>
          <p:nvPr/>
        </p:nvSpPr>
        <p:spPr>
          <a:xfrm>
            <a:off x="3189790" y="80665"/>
            <a:ext cx="72889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5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Universo Institucional del Sistema de Monitoreo y Niveles Alcanzados</a:t>
            </a:r>
            <a:endParaRPr lang="es-CR" sz="35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81">
            <a:extLst>
              <a:ext uri="{FF2B5EF4-FFF2-40B4-BE49-F238E27FC236}">
                <a16:creationId xmlns:a16="http://schemas.microsoft.com/office/drawing/2014/main" id="{271A3506-AA22-7818-7796-E762918AF062}"/>
              </a:ext>
            </a:extLst>
          </p:cNvPr>
          <p:cNvSpPr/>
          <p:nvPr/>
        </p:nvSpPr>
        <p:spPr>
          <a:xfrm>
            <a:off x="4180535" y="2751827"/>
            <a:ext cx="1467615" cy="89414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55">
            <a:extLst>
              <a:ext uri="{FF2B5EF4-FFF2-40B4-BE49-F238E27FC236}">
                <a16:creationId xmlns:a16="http://schemas.microsoft.com/office/drawing/2014/main" id="{95346156-0B9C-CD39-88B9-F6BF0C8C84E8}"/>
              </a:ext>
            </a:extLst>
          </p:cNvPr>
          <p:cNvSpPr txBox="1"/>
          <p:nvPr/>
        </p:nvSpPr>
        <p:spPr>
          <a:xfrm>
            <a:off x="209377" y="4021196"/>
            <a:ext cx="3720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SECTOR PÚBLICO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Total identificados: </a:t>
            </a:r>
            <a:r>
              <a:rPr lang="en-US" sz="1400" b="1" dirty="0">
                <a:latin typeface="Open Sans" panose="020B0606030504020204" pitchFamily="34" charset="0"/>
              </a:rPr>
              <a:t>199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Enlaces designados: </a:t>
            </a:r>
            <a:r>
              <a:rPr lang="en-US" sz="1400" b="1" dirty="0">
                <a:latin typeface="Open Sans" panose="020B0606030504020204" pitchFamily="34" charset="0"/>
              </a:rPr>
              <a:t>193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Registrados en el Sistema: </a:t>
            </a:r>
            <a:r>
              <a:rPr lang="en-US" sz="1400" b="1" dirty="0">
                <a:latin typeface="Open Sans" panose="020B0606030504020204" pitchFamily="34" charset="0"/>
              </a:rPr>
              <a:t>151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Reporte ante el Plan: </a:t>
            </a:r>
            <a:r>
              <a:rPr lang="en-US" sz="1400" b="1" dirty="0">
                <a:latin typeface="Open Sans" panose="020B0606030504020204" pitchFamily="34" charset="0"/>
              </a:rPr>
              <a:t>59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8" name="TextBox 71">
            <a:extLst>
              <a:ext uri="{FF2B5EF4-FFF2-40B4-BE49-F238E27FC236}">
                <a16:creationId xmlns:a16="http://schemas.microsoft.com/office/drawing/2014/main" id="{9F3408B2-7E47-17F0-5F78-2A659E12FCC7}"/>
              </a:ext>
            </a:extLst>
          </p:cNvPr>
          <p:cNvSpPr txBox="1"/>
          <p:nvPr/>
        </p:nvSpPr>
        <p:spPr>
          <a:xfrm>
            <a:off x="3929964" y="4128919"/>
            <a:ext cx="5914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SECTOR PRIVADO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Total identificados: </a:t>
            </a:r>
            <a:r>
              <a:rPr lang="en-US" sz="1400" b="1" dirty="0">
                <a:latin typeface="Open Sans" panose="020B0606030504020204" pitchFamily="34" charset="0"/>
              </a:rPr>
              <a:t>19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Enlaces designados: </a:t>
            </a:r>
            <a:r>
              <a:rPr lang="en-US" sz="1400" b="1" dirty="0">
                <a:latin typeface="Open Sans" panose="020B0606030504020204" pitchFamily="34" charset="0"/>
              </a:rPr>
              <a:t>15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Registrados en el Sistema: </a:t>
            </a:r>
            <a:r>
              <a:rPr lang="en-US" sz="1400" b="1" dirty="0">
                <a:latin typeface="Open Sans" panose="020B0606030504020204" pitchFamily="34" charset="0"/>
              </a:rPr>
              <a:t>10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Reporte ante el Plan:</a:t>
            </a:r>
            <a:r>
              <a:rPr lang="en-US" sz="1400" b="1" dirty="0">
                <a:latin typeface="Open Sans" panose="020B0606030504020204" pitchFamily="34" charset="0"/>
              </a:rPr>
              <a:t> 3</a:t>
            </a:r>
          </a:p>
        </p:txBody>
      </p:sp>
      <p:sp>
        <p:nvSpPr>
          <p:cNvPr id="9" name="Rectangle 72">
            <a:extLst>
              <a:ext uri="{FF2B5EF4-FFF2-40B4-BE49-F238E27FC236}">
                <a16:creationId xmlns:a16="http://schemas.microsoft.com/office/drawing/2014/main" id="{5837ACA1-E456-8D35-C188-984F3ED0E059}"/>
              </a:ext>
            </a:extLst>
          </p:cNvPr>
          <p:cNvSpPr/>
          <p:nvPr/>
        </p:nvSpPr>
        <p:spPr>
          <a:xfrm>
            <a:off x="5633473" y="2751827"/>
            <a:ext cx="106475" cy="89414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73">
            <a:extLst>
              <a:ext uri="{FF2B5EF4-FFF2-40B4-BE49-F238E27FC236}">
                <a16:creationId xmlns:a16="http://schemas.microsoft.com/office/drawing/2014/main" id="{9F5B2EF6-2132-402E-891C-86EC2B2AE3B2}"/>
              </a:ext>
            </a:extLst>
          </p:cNvPr>
          <p:cNvSpPr txBox="1"/>
          <p:nvPr/>
        </p:nvSpPr>
        <p:spPr>
          <a:xfrm>
            <a:off x="4320157" y="2614123"/>
            <a:ext cx="1223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pen Sans" panose="020B0606030504020204" pitchFamily="34" charset="0"/>
              </a:rPr>
              <a:t>02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74">
            <a:extLst>
              <a:ext uri="{FF2B5EF4-FFF2-40B4-BE49-F238E27FC236}">
                <a16:creationId xmlns:a16="http://schemas.microsoft.com/office/drawing/2014/main" id="{C2D00A6B-8092-9200-8DB3-BA8E1A21B686}"/>
              </a:ext>
            </a:extLst>
          </p:cNvPr>
          <p:cNvSpPr txBox="1"/>
          <p:nvPr/>
        </p:nvSpPr>
        <p:spPr>
          <a:xfrm>
            <a:off x="7461530" y="4038369"/>
            <a:ext cx="35783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SOCIEDAD CIVIL ORGANIZADA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Total identificados: </a:t>
            </a:r>
            <a:r>
              <a:rPr lang="en-US" sz="1400" b="1" dirty="0">
                <a:latin typeface="Open Sans" panose="020B0606030504020204" pitchFamily="34" charset="0"/>
              </a:rPr>
              <a:t>16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Open Sans" panose="020B0606030504020204" pitchFamily="34" charset="0"/>
              </a:rPr>
              <a:t>Enlaces designados: </a:t>
            </a:r>
            <a:r>
              <a:rPr lang="en-US" sz="1400" b="1" dirty="0">
                <a:latin typeface="Open Sans" panose="020B0606030504020204" pitchFamily="34" charset="0"/>
              </a:rPr>
              <a:t>0</a:t>
            </a:r>
          </a:p>
          <a:p>
            <a:pPr marL="285750" marR="0" lvl="0" indent="-28575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Registrados en el Sistema:</a:t>
            </a:r>
            <a:r>
              <a:rPr lang="en-US" sz="1400" b="1" dirty="0">
                <a:latin typeface="Open Sans" panose="020B0606030504020204" pitchFamily="34" charset="0"/>
              </a:rPr>
              <a:t> 0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Reporte ante el Plan: </a:t>
            </a:r>
            <a:r>
              <a:rPr lang="en-US" sz="1400" b="1" dirty="0">
                <a:latin typeface="Open Sans" panose="020B0606030504020204" pitchFamily="34" charset="0"/>
              </a:rPr>
              <a:t>N/A</a:t>
            </a:r>
          </a:p>
        </p:txBody>
      </p:sp>
      <p:sp>
        <p:nvSpPr>
          <p:cNvPr id="12" name="Rectangle 79">
            <a:extLst>
              <a:ext uri="{FF2B5EF4-FFF2-40B4-BE49-F238E27FC236}">
                <a16:creationId xmlns:a16="http://schemas.microsoft.com/office/drawing/2014/main" id="{64620363-3750-A06F-ABC2-2575482DAB5F}"/>
              </a:ext>
            </a:extLst>
          </p:cNvPr>
          <p:cNvSpPr/>
          <p:nvPr/>
        </p:nvSpPr>
        <p:spPr>
          <a:xfrm>
            <a:off x="4109473" y="2751827"/>
            <a:ext cx="106475" cy="89414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id="{536AF7CD-CDDF-CFA1-AB5A-D509FC0DEADE}"/>
              </a:ext>
            </a:extLst>
          </p:cNvPr>
          <p:cNvSpPr/>
          <p:nvPr/>
        </p:nvSpPr>
        <p:spPr>
          <a:xfrm>
            <a:off x="426439" y="2728121"/>
            <a:ext cx="1467615" cy="894144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id="{8CF98C77-728F-2693-9899-5CAE75835661}"/>
              </a:ext>
            </a:extLst>
          </p:cNvPr>
          <p:cNvSpPr/>
          <p:nvPr/>
        </p:nvSpPr>
        <p:spPr>
          <a:xfrm>
            <a:off x="1879377" y="2728121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606A189D-87B6-52AC-8D90-B79E6E8B772C}"/>
              </a:ext>
            </a:extLst>
          </p:cNvPr>
          <p:cNvSpPr txBox="1"/>
          <p:nvPr/>
        </p:nvSpPr>
        <p:spPr>
          <a:xfrm>
            <a:off x="587909" y="2614123"/>
            <a:ext cx="1223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19FFD"/>
                </a:solidFill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219FFD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Rectangle 99">
            <a:extLst>
              <a:ext uri="{FF2B5EF4-FFF2-40B4-BE49-F238E27FC236}">
                <a16:creationId xmlns:a16="http://schemas.microsoft.com/office/drawing/2014/main" id="{7C7B44B0-E6E6-171B-0361-B22AB3348660}"/>
              </a:ext>
            </a:extLst>
          </p:cNvPr>
          <p:cNvSpPr/>
          <p:nvPr/>
        </p:nvSpPr>
        <p:spPr>
          <a:xfrm>
            <a:off x="355377" y="2728121"/>
            <a:ext cx="106475" cy="894144"/>
          </a:xfrm>
          <a:prstGeom prst="rect">
            <a:avLst/>
          </a:prstGeom>
          <a:solidFill>
            <a:srgbClr val="219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00">
            <a:extLst>
              <a:ext uri="{FF2B5EF4-FFF2-40B4-BE49-F238E27FC236}">
                <a16:creationId xmlns:a16="http://schemas.microsoft.com/office/drawing/2014/main" id="{98B42670-44C2-8473-6E83-FEF6C91FC9C7}"/>
              </a:ext>
            </a:extLst>
          </p:cNvPr>
          <p:cNvSpPr/>
          <p:nvPr/>
        </p:nvSpPr>
        <p:spPr>
          <a:xfrm>
            <a:off x="8060332" y="2780822"/>
            <a:ext cx="1467615" cy="89414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01">
            <a:extLst>
              <a:ext uri="{FF2B5EF4-FFF2-40B4-BE49-F238E27FC236}">
                <a16:creationId xmlns:a16="http://schemas.microsoft.com/office/drawing/2014/main" id="{9603B8A4-976C-CABE-B0C1-449F71E78778}"/>
              </a:ext>
            </a:extLst>
          </p:cNvPr>
          <p:cNvSpPr/>
          <p:nvPr/>
        </p:nvSpPr>
        <p:spPr>
          <a:xfrm>
            <a:off x="9513270" y="2780822"/>
            <a:ext cx="106475" cy="894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02">
            <a:extLst>
              <a:ext uri="{FF2B5EF4-FFF2-40B4-BE49-F238E27FC236}">
                <a16:creationId xmlns:a16="http://schemas.microsoft.com/office/drawing/2014/main" id="{2ED0D920-24D2-A947-47CA-DE41B59BEB31}"/>
              </a:ext>
            </a:extLst>
          </p:cNvPr>
          <p:cNvSpPr txBox="1"/>
          <p:nvPr/>
        </p:nvSpPr>
        <p:spPr>
          <a:xfrm>
            <a:off x="8199954" y="2643118"/>
            <a:ext cx="1223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</a:rPr>
              <a:t>03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Rectangle 103">
            <a:extLst>
              <a:ext uri="{FF2B5EF4-FFF2-40B4-BE49-F238E27FC236}">
                <a16:creationId xmlns:a16="http://schemas.microsoft.com/office/drawing/2014/main" id="{621E0B2C-6169-8C16-7F6E-397C5C619109}"/>
              </a:ext>
            </a:extLst>
          </p:cNvPr>
          <p:cNvSpPr/>
          <p:nvPr/>
        </p:nvSpPr>
        <p:spPr>
          <a:xfrm>
            <a:off x="7989270" y="2780822"/>
            <a:ext cx="106475" cy="894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74">
            <a:extLst>
              <a:ext uri="{FF2B5EF4-FFF2-40B4-BE49-F238E27FC236}">
                <a16:creationId xmlns:a16="http://schemas.microsoft.com/office/drawing/2014/main" id="{A8A97F8F-3119-474C-60F1-BD4F45E34A3C}"/>
              </a:ext>
            </a:extLst>
          </p:cNvPr>
          <p:cNvSpPr txBox="1"/>
          <p:nvPr/>
        </p:nvSpPr>
        <p:spPr>
          <a:xfrm>
            <a:off x="11133799" y="4021196"/>
            <a:ext cx="3051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INSTANCIAS DE COORDINACIÓN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Total identificados: </a:t>
            </a:r>
            <a:r>
              <a:rPr lang="en-US" sz="1400" b="1" dirty="0">
                <a:latin typeface="Open Sans" panose="020B0606030504020204" pitchFamily="34" charset="0"/>
              </a:rPr>
              <a:t>354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Enlaces designados: </a:t>
            </a:r>
            <a:r>
              <a:rPr lang="en-US" sz="1400" b="1" dirty="0">
                <a:latin typeface="Open Sans" panose="020B0606030504020204" pitchFamily="34" charset="0"/>
              </a:rPr>
              <a:t>106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Registrados en el Sistema: </a:t>
            </a:r>
            <a:r>
              <a:rPr lang="en-US" sz="1400" b="1" dirty="0">
                <a:latin typeface="Open Sans" panose="020B0606030504020204" pitchFamily="34" charset="0"/>
              </a:rPr>
              <a:t>61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Open Sans" panose="020B0606030504020204" pitchFamily="34" charset="0"/>
              </a:rPr>
              <a:t>Reporte ante el Plan: </a:t>
            </a:r>
            <a:r>
              <a:rPr lang="en-US" sz="1400" b="1" dirty="0">
                <a:latin typeface="Open Sans" panose="020B0606030504020204" pitchFamily="34" charset="0"/>
              </a:rPr>
              <a:t>N/A</a:t>
            </a:r>
          </a:p>
        </p:txBody>
      </p:sp>
      <p:sp>
        <p:nvSpPr>
          <p:cNvPr id="22" name="Rectangle 100">
            <a:extLst>
              <a:ext uri="{FF2B5EF4-FFF2-40B4-BE49-F238E27FC236}">
                <a16:creationId xmlns:a16="http://schemas.microsoft.com/office/drawing/2014/main" id="{7300A1F7-4A85-D859-990A-AC418CCC0323}"/>
              </a:ext>
            </a:extLst>
          </p:cNvPr>
          <p:cNvSpPr/>
          <p:nvPr/>
        </p:nvSpPr>
        <p:spPr>
          <a:xfrm>
            <a:off x="11945202" y="2751827"/>
            <a:ext cx="1467615" cy="89414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6600" b="1" dirty="0">
                <a:solidFill>
                  <a:srgbClr val="00B050"/>
                </a:solidFill>
                <a:latin typeface="Open Sans" panose="020B0606030504020204" pitchFamily="34" charset="0"/>
              </a:rPr>
              <a:t>04</a:t>
            </a:r>
            <a:endParaRPr lang="en-GB" sz="6600" b="1" dirty="0">
              <a:solidFill>
                <a:srgbClr val="00B050"/>
              </a:solidFill>
              <a:latin typeface="Open Sans" panose="020B0606030504020204" pitchFamily="34" charset="0"/>
            </a:endParaRPr>
          </a:p>
        </p:txBody>
      </p:sp>
      <p:sp>
        <p:nvSpPr>
          <p:cNvPr id="23" name="Rectangle 101">
            <a:extLst>
              <a:ext uri="{FF2B5EF4-FFF2-40B4-BE49-F238E27FC236}">
                <a16:creationId xmlns:a16="http://schemas.microsoft.com/office/drawing/2014/main" id="{C43A72C4-DC9E-53F6-83FB-5EEB1B43F7E3}"/>
              </a:ext>
            </a:extLst>
          </p:cNvPr>
          <p:cNvSpPr/>
          <p:nvPr/>
        </p:nvSpPr>
        <p:spPr>
          <a:xfrm>
            <a:off x="13344902" y="2751827"/>
            <a:ext cx="106475" cy="894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103">
            <a:extLst>
              <a:ext uri="{FF2B5EF4-FFF2-40B4-BE49-F238E27FC236}">
                <a16:creationId xmlns:a16="http://schemas.microsoft.com/office/drawing/2014/main" id="{2FE267DB-E57D-A4CE-3F04-642D4899F38F}"/>
              </a:ext>
            </a:extLst>
          </p:cNvPr>
          <p:cNvSpPr/>
          <p:nvPr/>
        </p:nvSpPr>
        <p:spPr>
          <a:xfrm>
            <a:off x="11874140" y="2751827"/>
            <a:ext cx="106475" cy="894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9C32B6E-6CF8-7B0A-EC3C-D372B436D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"/>
          <a:stretch/>
        </p:blipFill>
        <p:spPr>
          <a:xfrm>
            <a:off x="9236181" y="606190"/>
            <a:ext cx="1897618" cy="1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5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39405-4257-47A4-9934-1847C5695E76}"/>
              </a:ext>
            </a:extLst>
          </p:cNvPr>
          <p:cNvSpPr txBox="1"/>
          <p:nvPr/>
        </p:nvSpPr>
        <p:spPr>
          <a:xfrm>
            <a:off x="116064" y="6093449"/>
            <a:ext cx="413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800" b="1" i="1" dirty="0"/>
              <a:t>Fuente:</a:t>
            </a:r>
            <a:r>
              <a:rPr lang="es-CR" sz="800" i="1" dirty="0"/>
              <a:t> Artavia, C. (2022). Datos obtenidos del Sistema de Monitoreo con corte al 8-dic.-2022.</a:t>
            </a:r>
          </a:p>
          <a:p>
            <a:endParaRPr lang="es-CR" sz="800" i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FC28230-67B0-D09A-634C-8A20569362C3}"/>
              </a:ext>
            </a:extLst>
          </p:cNvPr>
          <p:cNvSpPr txBox="1">
            <a:spLocks/>
          </p:cNvSpPr>
          <p:nvPr/>
        </p:nvSpPr>
        <p:spPr>
          <a:xfrm>
            <a:off x="2052971" y="0"/>
            <a:ext cx="3667480" cy="1411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6600"/>
                </a:solidFill>
              </a:rPr>
              <a:t>Avances </a:t>
            </a:r>
            <a:br>
              <a:rPr lang="en-US" sz="3600" b="1" dirty="0">
                <a:solidFill>
                  <a:srgbClr val="FF6600"/>
                </a:solidFill>
              </a:rPr>
            </a:br>
            <a:r>
              <a:rPr lang="en-US" sz="3600" b="1" dirty="0">
                <a:solidFill>
                  <a:srgbClr val="FF6600"/>
                </a:solidFill>
              </a:rPr>
              <a:t>del </a:t>
            </a:r>
            <a:br>
              <a:rPr lang="en-US" sz="3600" b="1" dirty="0">
                <a:solidFill>
                  <a:srgbClr val="FF6600"/>
                </a:solidFill>
              </a:rPr>
            </a:br>
            <a:r>
              <a:rPr lang="en-US" sz="3600" b="1" dirty="0">
                <a:solidFill>
                  <a:srgbClr val="FF6600"/>
                </a:solidFill>
              </a:rPr>
              <a:t>PNGR</a:t>
            </a:r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C922894B-C5F3-19AF-9106-5B79B0B6E84C}"/>
              </a:ext>
            </a:extLst>
          </p:cNvPr>
          <p:cNvSpPr/>
          <p:nvPr/>
        </p:nvSpPr>
        <p:spPr>
          <a:xfrm>
            <a:off x="243634" y="2356111"/>
            <a:ext cx="1015068" cy="891532"/>
          </a:xfrm>
          <a:prstGeom prst="hexagon">
            <a:avLst/>
          </a:prstGeom>
          <a:ln w="571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37,26%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4ABF454-E33E-A11E-1107-57F2DD987438}"/>
              </a:ext>
            </a:extLst>
          </p:cNvPr>
          <p:cNvSpPr txBox="1"/>
          <p:nvPr/>
        </p:nvSpPr>
        <p:spPr>
          <a:xfrm>
            <a:off x="2729925" y="1844002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BB3FC94-5604-AAF2-06BA-40228AD21D10}"/>
              </a:ext>
            </a:extLst>
          </p:cNvPr>
          <p:cNvSpPr txBox="1"/>
          <p:nvPr/>
        </p:nvSpPr>
        <p:spPr>
          <a:xfrm>
            <a:off x="176596" y="1928222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2020</a:t>
            </a: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486637E6-413A-557F-5E89-FD69B8077913}"/>
              </a:ext>
            </a:extLst>
          </p:cNvPr>
          <p:cNvSpPr/>
          <p:nvPr/>
        </p:nvSpPr>
        <p:spPr>
          <a:xfrm>
            <a:off x="2798340" y="2339319"/>
            <a:ext cx="1015068" cy="891532"/>
          </a:xfrm>
          <a:prstGeom prst="hexagon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23,62%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6214E5B-D315-1D4F-BBFE-DCB2FAE1BF9B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376220" y="2112888"/>
            <a:ext cx="13537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7EF4A98-E3F0-26C2-5911-5ACB1324E403}"/>
              </a:ext>
            </a:extLst>
          </p:cNvPr>
          <p:cNvSpPr txBox="1"/>
          <p:nvPr/>
        </p:nvSpPr>
        <p:spPr>
          <a:xfrm>
            <a:off x="340107" y="3366528"/>
            <a:ext cx="82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 </a:t>
            </a:r>
            <a:r>
              <a:rPr lang="es-CR" sz="1100" dirty="0"/>
              <a:t>productos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1A4AFAE-A4F9-ABB8-1BBF-6B6FC9404AA8}"/>
              </a:ext>
            </a:extLst>
          </p:cNvPr>
          <p:cNvSpPr txBox="1"/>
          <p:nvPr/>
        </p:nvSpPr>
        <p:spPr>
          <a:xfrm>
            <a:off x="2894813" y="3339468"/>
            <a:ext cx="82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es-CR" sz="1100" dirty="0"/>
              <a:t> productos</a:t>
            </a:r>
          </a:p>
        </p:txBody>
      </p: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6A3601C5-E066-D4E7-BD5C-AE712E472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410094"/>
              </p:ext>
            </p:extLst>
          </p:nvPr>
        </p:nvGraphicFramePr>
        <p:xfrm>
          <a:off x="2400474" y="4041057"/>
          <a:ext cx="2584971" cy="175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664D5B0F-BEC8-89AC-94C7-C2F2E2AD8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101755"/>
              </p:ext>
            </p:extLst>
          </p:nvPr>
        </p:nvGraphicFramePr>
        <p:xfrm>
          <a:off x="12658" y="4068116"/>
          <a:ext cx="2392147" cy="185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9F12643F-4918-FEF2-CAA4-3946C7AB07DF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V="1">
            <a:off x="2377497" y="2785085"/>
            <a:ext cx="420845" cy="3199748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4C4AE27-405D-B284-CDC8-F6CCFB1DA5FD}"/>
              </a:ext>
            </a:extLst>
          </p:cNvPr>
          <p:cNvSpPr txBox="1"/>
          <p:nvPr/>
        </p:nvSpPr>
        <p:spPr>
          <a:xfrm>
            <a:off x="4972085" y="1855276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2022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B3541586-9DAE-5796-A834-2F73108E5114}"/>
              </a:ext>
            </a:extLst>
          </p:cNvPr>
          <p:cNvCxnSpPr>
            <a:cxnSpLocks/>
          </p:cNvCxnSpPr>
          <p:nvPr/>
        </p:nvCxnSpPr>
        <p:spPr>
          <a:xfrm>
            <a:off x="3716936" y="2077515"/>
            <a:ext cx="11669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Hexágono 54">
            <a:extLst>
              <a:ext uri="{FF2B5EF4-FFF2-40B4-BE49-F238E27FC236}">
                <a16:creationId xmlns:a16="http://schemas.microsoft.com/office/drawing/2014/main" id="{4571F057-3BBB-BC6D-4D3B-4E35B535EF24}"/>
              </a:ext>
            </a:extLst>
          </p:cNvPr>
          <p:cNvSpPr/>
          <p:nvPr/>
        </p:nvSpPr>
        <p:spPr>
          <a:xfrm>
            <a:off x="5044287" y="2356909"/>
            <a:ext cx="1015068" cy="891532"/>
          </a:xfrm>
          <a:prstGeom prst="hexagon">
            <a:avLst/>
          </a:prstGeom>
          <a:ln w="57150">
            <a:solidFill>
              <a:srgbClr val="219FF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30,60%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17B5480-8862-AC18-EF2A-2896D60CDDAD}"/>
              </a:ext>
            </a:extLst>
          </p:cNvPr>
          <p:cNvSpPr txBox="1"/>
          <p:nvPr/>
        </p:nvSpPr>
        <p:spPr>
          <a:xfrm>
            <a:off x="5668370" y="3355801"/>
            <a:ext cx="82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es-CR" sz="1100" dirty="0"/>
              <a:t> productos</a:t>
            </a:r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B8B1E85B-841F-55A5-326C-8C24EF0D8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998448"/>
              </p:ext>
            </p:extLst>
          </p:nvPr>
        </p:nvGraphicFramePr>
        <p:xfrm>
          <a:off x="4697730" y="4134531"/>
          <a:ext cx="2491642" cy="192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766AA060-BB69-11B8-57B2-F9F6CB75DF87}"/>
              </a:ext>
            </a:extLst>
          </p:cNvPr>
          <p:cNvCxnSpPr>
            <a:cxnSpLocks/>
            <a:stCxn id="55" idx="3"/>
          </p:cNvCxnSpPr>
          <p:nvPr/>
        </p:nvCxnSpPr>
        <p:spPr>
          <a:xfrm rot="10800000" flipV="1">
            <a:off x="4769644" y="2802675"/>
            <a:ext cx="274645" cy="3056159"/>
          </a:xfrm>
          <a:prstGeom prst="bentConnector2">
            <a:avLst/>
          </a:prstGeom>
          <a:ln>
            <a:solidFill>
              <a:srgbClr val="219FF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369174B-FFAE-52F5-9A1A-9705481B10AC}"/>
              </a:ext>
            </a:extLst>
          </p:cNvPr>
          <p:cNvSpPr/>
          <p:nvPr/>
        </p:nvSpPr>
        <p:spPr>
          <a:xfrm>
            <a:off x="0" y="6091434"/>
            <a:ext cx="14579600" cy="73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592C17F-CDA8-653F-C9DB-A4BBF78A1C58}"/>
              </a:ext>
            </a:extLst>
          </p:cNvPr>
          <p:cNvSpPr txBox="1"/>
          <p:nvPr/>
        </p:nvSpPr>
        <p:spPr>
          <a:xfrm>
            <a:off x="1667939" y="6055634"/>
            <a:ext cx="3568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₡11 029 290 167</a:t>
            </a:r>
            <a:endParaRPr lang="es-C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D67D1F7-8E3B-4B41-B279-EE84789BF42C}"/>
              </a:ext>
            </a:extLst>
          </p:cNvPr>
          <p:cNvSpPr txBox="1"/>
          <p:nvPr/>
        </p:nvSpPr>
        <p:spPr>
          <a:xfrm>
            <a:off x="4683050" y="6060340"/>
            <a:ext cx="2950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400" b="1" dirty="0">
                <a:solidFill>
                  <a:srgbClr val="219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₡258 633 572 224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577D2FE7-71E6-69CD-447F-036704D12EEA}"/>
              </a:ext>
            </a:extLst>
          </p:cNvPr>
          <p:cNvSpPr txBox="1">
            <a:spLocks/>
          </p:cNvSpPr>
          <p:nvPr/>
        </p:nvSpPr>
        <p:spPr>
          <a:xfrm>
            <a:off x="9152074" y="-88727"/>
            <a:ext cx="3366055" cy="1535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19FFD"/>
                </a:solidFill>
              </a:rPr>
              <a:t>Avances </a:t>
            </a:r>
            <a:br>
              <a:rPr lang="en-US" sz="3600" b="1" dirty="0">
                <a:solidFill>
                  <a:srgbClr val="219FFD"/>
                </a:solidFill>
              </a:rPr>
            </a:br>
            <a:r>
              <a:rPr lang="en-US" sz="3600" b="1" dirty="0">
                <a:solidFill>
                  <a:srgbClr val="219FFD"/>
                </a:solidFill>
              </a:rPr>
              <a:t>del </a:t>
            </a:r>
          </a:p>
          <a:p>
            <a:pPr algn="ctr"/>
            <a:r>
              <a:rPr lang="en-US" sz="3600" b="1" dirty="0">
                <a:solidFill>
                  <a:srgbClr val="219FFD"/>
                </a:solidFill>
              </a:rPr>
              <a:t>SNGR</a:t>
            </a:r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id="{ACF610AD-5A3A-2298-1D57-C2384FA558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579" y="2984935"/>
            <a:ext cx="2307161" cy="211469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2" name="Rectángulo 101">
            <a:extLst>
              <a:ext uri="{FF2B5EF4-FFF2-40B4-BE49-F238E27FC236}">
                <a16:creationId xmlns:a16="http://schemas.microsoft.com/office/drawing/2014/main" id="{CAD6EA7E-9AA8-59D6-3BBE-78FCE1208916}"/>
              </a:ext>
            </a:extLst>
          </p:cNvPr>
          <p:cNvSpPr/>
          <p:nvPr/>
        </p:nvSpPr>
        <p:spPr>
          <a:xfrm>
            <a:off x="7941101" y="5354211"/>
            <a:ext cx="897622" cy="343949"/>
          </a:xfrm>
          <a:prstGeom prst="rect">
            <a:avLst/>
          </a:prstGeom>
          <a:ln w="28575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/>
              <a:t>482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E8F28121-CEA5-A811-FB43-9BBC82630607}"/>
              </a:ext>
            </a:extLst>
          </p:cNvPr>
          <p:cNvSpPr/>
          <p:nvPr/>
        </p:nvSpPr>
        <p:spPr>
          <a:xfrm>
            <a:off x="10683131" y="5476442"/>
            <a:ext cx="897622" cy="34394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/>
              <a:t>306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DACF87BC-7004-2028-4483-12F8874CED71}"/>
              </a:ext>
            </a:extLst>
          </p:cNvPr>
          <p:cNvSpPr txBox="1"/>
          <p:nvPr/>
        </p:nvSpPr>
        <p:spPr>
          <a:xfrm>
            <a:off x="7347561" y="5923081"/>
            <a:ext cx="2877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b="1" dirty="0"/>
              <a:t>Nota:</a:t>
            </a:r>
            <a:r>
              <a:rPr lang="es-CR" sz="1000" dirty="0"/>
              <a:t> Se esta actualizando el directorio de las ICO.</a:t>
            </a:r>
          </a:p>
        </p:txBody>
      </p: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880AEDC9-289C-CD19-5F8E-3DD2BE2E35D3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 flipH="1">
            <a:off x="8389912" y="5099630"/>
            <a:ext cx="248" cy="254581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528572A4-9908-AAFB-0DE9-B00512FE0915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11131942" y="5083578"/>
            <a:ext cx="1" cy="3928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91B14E7B-F510-463A-EBF4-F36A0DF24A96}"/>
              </a:ext>
            </a:extLst>
          </p:cNvPr>
          <p:cNvSpPr txBox="1"/>
          <p:nvPr/>
        </p:nvSpPr>
        <p:spPr>
          <a:xfrm>
            <a:off x="10683131" y="6010465"/>
            <a:ext cx="1062079" cy="738664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dirty="0"/>
              <a:t>1</a:t>
            </a:r>
            <a:r>
              <a:rPr lang="es-CR" b="1" dirty="0"/>
              <a:t>902</a:t>
            </a:r>
            <a:r>
              <a:rPr lang="es-CR" sz="1050" dirty="0"/>
              <a:t> </a:t>
            </a:r>
          </a:p>
          <a:p>
            <a:r>
              <a:rPr lang="es-CR" sz="800" dirty="0"/>
              <a:t>miembros de instancias formalizados</a:t>
            </a:r>
          </a:p>
        </p:txBody>
      </p: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28082FD8-5486-630C-1301-77DB95EF0307}"/>
              </a:ext>
            </a:extLst>
          </p:cNvPr>
          <p:cNvCxnSpPr>
            <a:cxnSpLocks/>
            <a:stCxn id="103" idx="1"/>
            <a:endCxn id="110" idx="1"/>
          </p:cNvCxnSpPr>
          <p:nvPr/>
        </p:nvCxnSpPr>
        <p:spPr>
          <a:xfrm rot="10800000" flipV="1">
            <a:off x="10683131" y="5648417"/>
            <a:ext cx="12700" cy="731380"/>
          </a:xfrm>
          <a:prstGeom prst="bentConnector3">
            <a:avLst>
              <a:gd name="adj1" fmla="val 180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Imagen 111">
            <a:extLst>
              <a:ext uri="{FF2B5EF4-FFF2-40B4-BE49-F238E27FC236}">
                <a16:creationId xmlns:a16="http://schemas.microsoft.com/office/drawing/2014/main" id="{66BCB79F-E442-866E-9A44-DE4D67863B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39900"/>
          <a:stretch/>
        </p:blipFill>
        <p:spPr>
          <a:xfrm>
            <a:off x="9590948" y="2817788"/>
            <a:ext cx="2531315" cy="240164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3" name="Rectángulo 112">
            <a:extLst>
              <a:ext uri="{FF2B5EF4-FFF2-40B4-BE49-F238E27FC236}">
                <a16:creationId xmlns:a16="http://schemas.microsoft.com/office/drawing/2014/main" id="{1E7F0AFF-A157-FAD7-32A5-CFBB5B607A3A}"/>
              </a:ext>
            </a:extLst>
          </p:cNvPr>
          <p:cNvSpPr/>
          <p:nvPr/>
        </p:nvSpPr>
        <p:spPr>
          <a:xfrm>
            <a:off x="12922120" y="5415864"/>
            <a:ext cx="897622" cy="343949"/>
          </a:xfrm>
          <a:prstGeom prst="rect">
            <a:avLst/>
          </a:prstGeom>
          <a:ln w="28575">
            <a:solidFill>
              <a:srgbClr val="219FF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/>
              <a:t>354</a:t>
            </a:r>
          </a:p>
        </p:txBody>
      </p: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DB9650F9-3495-7EE9-E39A-4263733FCC5D}"/>
              </a:ext>
            </a:extLst>
          </p:cNvPr>
          <p:cNvCxnSpPr>
            <a:cxnSpLocks/>
            <a:endCxn id="113" idx="0"/>
          </p:cNvCxnSpPr>
          <p:nvPr/>
        </p:nvCxnSpPr>
        <p:spPr>
          <a:xfrm flipH="1">
            <a:off x="13370931" y="5023000"/>
            <a:ext cx="1" cy="392864"/>
          </a:xfrm>
          <a:prstGeom prst="straightConnector1">
            <a:avLst/>
          </a:prstGeom>
          <a:ln w="28575">
            <a:solidFill>
              <a:srgbClr val="219F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F0E1CAE4-47AF-B751-2AEB-B5F3D39C8535}"/>
              </a:ext>
            </a:extLst>
          </p:cNvPr>
          <p:cNvSpPr txBox="1"/>
          <p:nvPr/>
        </p:nvSpPr>
        <p:spPr>
          <a:xfrm>
            <a:off x="12922120" y="5949887"/>
            <a:ext cx="1142511" cy="738664"/>
          </a:xfrm>
          <a:prstGeom prst="rect">
            <a:avLst/>
          </a:prstGeom>
          <a:ln w="28575">
            <a:solidFill>
              <a:srgbClr val="219FF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b="1" dirty="0"/>
              <a:t>2143 </a:t>
            </a:r>
          </a:p>
          <a:p>
            <a:r>
              <a:rPr lang="es-CR" sz="800" dirty="0"/>
              <a:t>miembros de instancias formalizados</a:t>
            </a:r>
          </a:p>
        </p:txBody>
      </p:sp>
      <p:cxnSp>
        <p:nvCxnSpPr>
          <p:cNvPr id="117" name="Conector: angular 116">
            <a:extLst>
              <a:ext uri="{FF2B5EF4-FFF2-40B4-BE49-F238E27FC236}">
                <a16:creationId xmlns:a16="http://schemas.microsoft.com/office/drawing/2014/main" id="{30D0681A-349E-7717-4821-0C12F94E6664}"/>
              </a:ext>
            </a:extLst>
          </p:cNvPr>
          <p:cNvCxnSpPr>
            <a:cxnSpLocks/>
            <a:stCxn id="113" idx="1"/>
            <a:endCxn id="116" idx="1"/>
          </p:cNvCxnSpPr>
          <p:nvPr/>
        </p:nvCxnSpPr>
        <p:spPr>
          <a:xfrm rot="10800000" flipV="1">
            <a:off x="12922120" y="5587839"/>
            <a:ext cx="12700" cy="731380"/>
          </a:xfrm>
          <a:prstGeom prst="bentConnector3">
            <a:avLst>
              <a:gd name="adj1" fmla="val 1800000"/>
            </a:avLst>
          </a:prstGeom>
          <a:ln w="28575">
            <a:solidFill>
              <a:srgbClr val="219F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Imagen 117">
            <a:extLst>
              <a:ext uri="{FF2B5EF4-FFF2-40B4-BE49-F238E27FC236}">
                <a16:creationId xmlns:a16="http://schemas.microsoft.com/office/drawing/2014/main" id="{F3D6F627-11DE-F113-EAF1-FA18333F52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9900"/>
          <a:stretch/>
        </p:blipFill>
        <p:spPr>
          <a:xfrm>
            <a:off x="12019632" y="2779006"/>
            <a:ext cx="2531315" cy="2401644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5164A223-A7BF-0B8C-AF0B-E1AA60E997B6}"/>
              </a:ext>
            </a:extLst>
          </p:cNvPr>
          <p:cNvCxnSpPr>
            <a:cxnSpLocks/>
          </p:cNvCxnSpPr>
          <p:nvPr/>
        </p:nvCxnSpPr>
        <p:spPr>
          <a:xfrm>
            <a:off x="6971801" y="1587062"/>
            <a:ext cx="0" cy="427177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2BABB174-4BC7-5555-A98B-2720FC2C328B}"/>
              </a:ext>
            </a:extLst>
          </p:cNvPr>
          <p:cNvSpPr txBox="1"/>
          <p:nvPr/>
        </p:nvSpPr>
        <p:spPr>
          <a:xfrm>
            <a:off x="5894028" y="6650782"/>
            <a:ext cx="413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800" b="1" i="1" dirty="0"/>
              <a:t>Fuente:</a:t>
            </a:r>
            <a:r>
              <a:rPr lang="es-CR" sz="800" i="1" dirty="0"/>
              <a:t> Artavia, C. (2022). Datos obtenidos del Sistema de Monitoreo con corte al 8-dic.-2022.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329B39-BBE5-3E66-808C-CECC140F373E}"/>
              </a:ext>
            </a:extLst>
          </p:cNvPr>
          <p:cNvSpPr txBox="1"/>
          <p:nvPr/>
        </p:nvSpPr>
        <p:spPr>
          <a:xfrm>
            <a:off x="10041153" y="1767488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2021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5055BD8D-FB30-FEF6-2050-315B6F07DF78}"/>
              </a:ext>
            </a:extLst>
          </p:cNvPr>
          <p:cNvSpPr txBox="1"/>
          <p:nvPr/>
        </p:nvSpPr>
        <p:spPr>
          <a:xfrm>
            <a:off x="7487824" y="1851708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2020</a:t>
            </a:r>
          </a:p>
        </p:txBody>
      </p: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06AD0971-CBB1-2E5B-1795-7AFBBBFD2A10}"/>
              </a:ext>
            </a:extLst>
          </p:cNvPr>
          <p:cNvCxnSpPr>
            <a:cxnSpLocks/>
            <a:stCxn id="132" idx="3"/>
          </p:cNvCxnSpPr>
          <p:nvPr/>
        </p:nvCxnSpPr>
        <p:spPr>
          <a:xfrm>
            <a:off x="8687448" y="2036374"/>
            <a:ext cx="13537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5EE12191-7870-D7CA-15FE-12C70A3EE8DA}"/>
              </a:ext>
            </a:extLst>
          </p:cNvPr>
          <p:cNvSpPr txBox="1"/>
          <p:nvPr/>
        </p:nvSpPr>
        <p:spPr>
          <a:xfrm>
            <a:off x="12283313" y="1810292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2022</a:t>
            </a:r>
          </a:p>
        </p:txBody>
      </p:sp>
      <p:cxnSp>
        <p:nvCxnSpPr>
          <p:cNvPr id="135" name="Conector recto de flecha 134">
            <a:extLst>
              <a:ext uri="{FF2B5EF4-FFF2-40B4-BE49-F238E27FC236}">
                <a16:creationId xmlns:a16="http://schemas.microsoft.com/office/drawing/2014/main" id="{2439CA8C-2D36-39F4-6972-389BB435AEC2}"/>
              </a:ext>
            </a:extLst>
          </p:cNvPr>
          <p:cNvCxnSpPr>
            <a:cxnSpLocks/>
          </p:cNvCxnSpPr>
          <p:nvPr/>
        </p:nvCxnSpPr>
        <p:spPr>
          <a:xfrm>
            <a:off x="11028164" y="2001001"/>
            <a:ext cx="11669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1AE5E484-612F-C625-710A-751C8CC642CA}"/>
              </a:ext>
            </a:extLst>
          </p:cNvPr>
          <p:cNvSpPr txBox="1"/>
          <p:nvPr/>
        </p:nvSpPr>
        <p:spPr>
          <a:xfrm>
            <a:off x="6245576" y="450755"/>
            <a:ext cx="13731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dirty="0"/>
              <a:t>Estamos en un proceso de mejora de la plataforma de información</a:t>
            </a:r>
          </a:p>
          <a:p>
            <a:pPr algn="ctr"/>
            <a:r>
              <a:rPr lang="es-CR" sz="800" dirty="0">
                <a:hlinkClick r:id="rId8"/>
              </a:rPr>
              <a:t>https://monitoreo-pngr.cne.go.cr/</a:t>
            </a:r>
            <a:r>
              <a:rPr lang="es-C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415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8491EB03BDBA41BA4A8EF5CCB78B5A" ma:contentTypeVersion="13" ma:contentTypeDescription="Crear nuevo documento." ma:contentTypeScope="" ma:versionID="cf4b095e33e86e3c702010e2f03743ad">
  <xsd:schema xmlns:xsd="http://www.w3.org/2001/XMLSchema" xmlns:xs="http://www.w3.org/2001/XMLSchema" xmlns:p="http://schemas.microsoft.com/office/2006/metadata/properties" xmlns:ns2="8f599a2d-c130-41e0-9bf7-801b21bda402" xmlns:ns3="34027447-f4c7-45ea-a03c-f90f23bc7a52" xmlns:ns4="dbb9e94c-2a44-4557-8076-c13b38405f67" targetNamespace="http://schemas.microsoft.com/office/2006/metadata/properties" ma:root="true" ma:fieldsID="0bd768600e58d93eeba064b0aa72238f" ns2:_="" ns3:_="" ns4:_="">
    <xsd:import namespace="8f599a2d-c130-41e0-9bf7-801b21bda402"/>
    <xsd:import namespace="34027447-f4c7-45ea-a03c-f90f23bc7a52"/>
    <xsd:import namespace="dbb9e94c-2a44-4557-8076-c13b38405f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9a2d-c130-41e0-9bf7-801b21bda4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27447-f4c7-45ea-a03c-f90f23bc7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d7384ca-cf13-4555-b9a0-6499c24bc3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e94c-2a44-4557-8076-c13b38405f6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5a99fc6-88ad-4925-ad29-8e9f11b4c2bf}" ma:internalName="TaxCatchAll" ma:showField="CatchAllData" ma:web="dbb9e94c-2a44-4557-8076-c13b38405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6C3630-D950-4991-89CF-A7A7EB2EC42A}"/>
</file>

<file path=customXml/itemProps2.xml><?xml version="1.0" encoding="utf-8"?>
<ds:datastoreItem xmlns:ds="http://schemas.openxmlformats.org/officeDocument/2006/customXml" ds:itemID="{0EB729D4-7F3D-4080-AA1B-AB72C41119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1096</Words>
  <Application>Microsoft Office PowerPoint</Application>
  <PresentationFormat>Personalizado</PresentationFormat>
  <Paragraphs>247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Noto Sans</vt:lpstr>
      <vt:lpstr>Open Sans</vt:lpstr>
      <vt:lpstr>WordVisi_MSFontService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Tecnologia Express</dc:creator>
  <cp:lastModifiedBy>Catalina Artavia Pereira</cp:lastModifiedBy>
  <cp:revision>124</cp:revision>
  <dcterms:created xsi:type="dcterms:W3CDTF">2021-11-09T18:59:11Z</dcterms:created>
  <dcterms:modified xsi:type="dcterms:W3CDTF">2023-01-10T22:41:49Z</dcterms:modified>
</cp:coreProperties>
</file>