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60" r:id="rId5"/>
    <p:sldId id="312" r:id="rId6"/>
    <p:sldId id="313" r:id="rId7"/>
    <p:sldId id="314" r:id="rId8"/>
    <p:sldId id="315" r:id="rId9"/>
    <p:sldId id="334" r:id="rId10"/>
  </p:sldIdLst>
  <p:sldSz cx="12192000" cy="6858000"/>
  <p:notesSz cx="7010400" cy="9296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4695FF-D3FB-4FEC-B35B-BCE81835ABDE}" v="25" dt="2022-01-18T17:11:47.458"/>
    <p1510:client id="{E9AE30EB-B72E-4315-9257-9A66B46A5B64}" v="14" dt="2022-01-18T17:15:14.9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2B96BAF-93D8-4FD5-8502-1556BFDD16F6}" type="datetimeFigureOut">
              <a:rPr lang="es-CR" smtClean="0"/>
              <a:t>03/08/2022</a:t>
            </a:fld>
            <a:endParaRPr lang="es-C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197A403-4993-413C-8666-2BD9C46AD9C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8332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E7AC23-D482-4D2D-872A-5398915302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33123B9-A2AC-44CB-9872-D3308CAD83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F7B272-21E5-4FDC-878D-646AF3BCA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03/08/2022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60B37A-69F5-4219-BE5B-A6F3059C0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D5E154-6347-4DC8-A443-7E386D11C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0416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C52C74-5D9C-40DF-ACD3-480CD8183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20762CE-959F-47E6-9423-E1B61F9FEC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E6892D-217A-4785-9F1F-170FCA4F9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03/08/2022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A980AB-9878-4F23-AD5D-AF3EC67E5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33B2AA-9B8C-4042-8C25-EB02BBFF7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54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D54943C-3B0F-435D-BEC5-91383E2701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F7F7393-61A7-400E-AA7A-5281645345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A4C87D-03A1-4C9E-9303-17928B620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03/08/2022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CF5A94-0911-4343-81A3-B14461553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C46081-2F13-4B86-A8B3-EBE3DE8FC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5407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65680D-0F5E-4C62-B971-70784DEDB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028D5C-AF25-4903-B52D-802E33558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1550B0-7A1F-48C3-8041-38E1602F9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03/08/2022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60D7C4-009C-4D27-A65B-26AF624D8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214B70-3258-4B9E-B65B-E983788EC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3277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F2F04D-2CFC-4171-9AB2-8E8951E4F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3828D0-CB2F-4D00-8B74-FDA8BD4A8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C576A9-AAE2-4A66-8A8F-CF038AB92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03/08/2022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52AB7F-7923-4EBB-8DDE-7C9348A0C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284587-A7E9-4B11-81BA-9BE365C34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0384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7256A6-F8EE-4BE6-89F3-DCE5AFBBA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E1BD26-92E4-4FAF-B72C-FA5B17F80E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6FE66F9-8B77-4795-B024-11EDBD63B3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9224A89-A8E8-4023-8B40-54816B01B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03/08/2022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5BB1D7-ED84-43A9-B695-F9DAB98AD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D70126-9ABE-4090-9130-C0AA28D2D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1957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BC815-2CCB-4253-93D6-5CA4E02E7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35B0ED7-2828-4F56-AA43-5BAF1CB7D4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2D38B52-A2ED-479B-BC9E-E0FAD8CA27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D0ECD50-8F25-487A-9C6F-71DAE5EEA5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2E5F11D-D273-456E-970D-37A786F999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FC34324-F110-4CA8-86C3-4D9E4B9D6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03/08/2022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E860F21-4557-477F-886E-479142A47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837FC82-C61C-4FFE-92F2-5B413EBCF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8915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674C66-4F68-4B3D-8810-787C8211C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580E1D9-E70F-48D7-AC28-68FABC220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03/08/2022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A1EEEB7-E2C8-4BB7-95F4-4D749B934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8EB8588-0D7E-4E64-B53D-A5A0C679A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652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DF1CC58-5986-49D3-8746-69EE3C60B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03/08/2022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474BBEB-F1D6-4E11-82EE-EF0E49986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5A9EE8A-94C6-45F0-A8DA-2781BDD10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8587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F003E8-82F2-48F3-ABC3-CE51E3154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A286CB-629D-4A0C-9514-BAA2A207C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7322915-43D2-4C59-B6C7-8658E36E2B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5FF0C4A-B24E-44FE-A9B7-3A01F69A1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03/08/2022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BFEC40E-38BF-42C1-B685-DC598A81D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CEB2CC8-DF76-4250-9AEA-9F7DFB7AB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6031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AC49-CE91-4707-B250-4DE25CE85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2A9BB57-91E5-4D9F-BC5B-DB0C48745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E6E3FFC-708C-4BCE-8C8F-EB1D71295F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4308845-5538-47F7-9CF8-5DA2AA815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03/08/2022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EEDD014-01DE-4B67-A0E7-9D7253418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72DBEB-6503-454D-9974-67E240F19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6422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C1D3FDB-F104-425A-8FF2-3B6397818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D8E937D-9594-4572-AB87-C7115BC57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B536C9-5EFC-4D08-834A-5E51196931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B3DAC-F33B-42E0-997C-140F7D383D8E}" type="datetimeFigureOut">
              <a:rPr lang="es-ES" smtClean="0"/>
              <a:t>03/08/2022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381179-D566-47AA-B338-68A46270C6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A1BBF6-3D23-4047-88F6-3277117B0C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5186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14811" y="2779414"/>
            <a:ext cx="1137718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R" sz="3200" b="1" i="0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INFORME DE EJECUCIÓN PRESUPUESTARIA DEL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R" sz="3200" b="1" i="0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IV TRIMESTRE 2021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98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echa: pentágono 5">
            <a:extLst>
              <a:ext uri="{FF2B5EF4-FFF2-40B4-BE49-F238E27FC236}">
                <a16:creationId xmlns:a16="http://schemas.microsoft.com/office/drawing/2014/main" id="{ADE6CF7B-43A2-4FBF-A3E8-CEAEB15B8EB2}"/>
              </a:ext>
            </a:extLst>
          </p:cNvPr>
          <p:cNvSpPr/>
          <p:nvPr/>
        </p:nvSpPr>
        <p:spPr>
          <a:xfrm>
            <a:off x="756959" y="2198093"/>
            <a:ext cx="2582590" cy="2461814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600" b="1"/>
              <a:t>DISTRIBUCIÓN DE</a:t>
            </a:r>
          </a:p>
          <a:p>
            <a:pPr algn="ctr"/>
            <a:r>
              <a:rPr lang="es-CR" sz="1600" b="1"/>
              <a:t>EGRESOS DEL IV TRIMESTRE DEL 2021 (MILLONES DE COLONES)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282BECA-A210-4447-AA72-057657793D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742056"/>
              </p:ext>
            </p:extLst>
          </p:nvPr>
        </p:nvGraphicFramePr>
        <p:xfrm>
          <a:off x="3493065" y="1638677"/>
          <a:ext cx="7497841" cy="3784350"/>
        </p:xfrm>
        <a:graphic>
          <a:graphicData uri="http://schemas.openxmlformats.org/drawingml/2006/table">
            <a:tbl>
              <a:tblPr/>
              <a:tblGrid>
                <a:gridCol w="2470219">
                  <a:extLst>
                    <a:ext uri="{9D8B030D-6E8A-4147-A177-3AD203B41FA5}">
                      <a16:colId xmlns:a16="http://schemas.microsoft.com/office/drawing/2014/main" val="536942391"/>
                    </a:ext>
                  </a:extLst>
                </a:gridCol>
                <a:gridCol w="1288389">
                  <a:extLst>
                    <a:ext uri="{9D8B030D-6E8A-4147-A177-3AD203B41FA5}">
                      <a16:colId xmlns:a16="http://schemas.microsoft.com/office/drawing/2014/main" val="53327236"/>
                    </a:ext>
                  </a:extLst>
                </a:gridCol>
                <a:gridCol w="813719">
                  <a:extLst>
                    <a:ext uri="{9D8B030D-6E8A-4147-A177-3AD203B41FA5}">
                      <a16:colId xmlns:a16="http://schemas.microsoft.com/office/drawing/2014/main" val="705970965"/>
                    </a:ext>
                  </a:extLst>
                </a:gridCol>
                <a:gridCol w="271240">
                  <a:extLst>
                    <a:ext uri="{9D8B030D-6E8A-4147-A177-3AD203B41FA5}">
                      <a16:colId xmlns:a16="http://schemas.microsoft.com/office/drawing/2014/main" val="1802136130"/>
                    </a:ext>
                  </a:extLst>
                </a:gridCol>
                <a:gridCol w="1046210">
                  <a:extLst>
                    <a:ext uri="{9D8B030D-6E8A-4147-A177-3AD203B41FA5}">
                      <a16:colId xmlns:a16="http://schemas.microsoft.com/office/drawing/2014/main" val="421347479"/>
                    </a:ext>
                  </a:extLst>
                </a:gridCol>
                <a:gridCol w="794345">
                  <a:extLst>
                    <a:ext uri="{9D8B030D-6E8A-4147-A177-3AD203B41FA5}">
                      <a16:colId xmlns:a16="http://schemas.microsoft.com/office/drawing/2014/main" val="1462452974"/>
                    </a:ext>
                  </a:extLst>
                </a:gridCol>
                <a:gridCol w="813719">
                  <a:extLst>
                    <a:ext uri="{9D8B030D-6E8A-4147-A177-3AD203B41FA5}">
                      <a16:colId xmlns:a16="http://schemas.microsoft.com/office/drawing/2014/main" val="817566623"/>
                    </a:ext>
                  </a:extLst>
                </a:gridCol>
              </a:tblGrid>
              <a:tr h="290211"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Acumulado al III Trimestre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 Trimestre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7540761"/>
                  </a:ext>
                </a:extLst>
              </a:tr>
              <a:tr h="290211"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8192947"/>
                  </a:ext>
                </a:extLst>
              </a:tr>
              <a:tr h="592029">
                <a:tc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Egresos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Compromiso devengado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Egresos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7686751"/>
                  </a:ext>
                </a:extLst>
              </a:tr>
              <a:tr h="290211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 Remuneraciones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2,157.68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842.11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5580475"/>
                  </a:ext>
                </a:extLst>
              </a:tr>
              <a:tr h="290211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Servicios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54960"/>
                  </a:ext>
                </a:extLst>
              </a:tr>
              <a:tr h="290211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Materiales y suministros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763912"/>
                  </a:ext>
                </a:extLst>
              </a:tr>
              <a:tr h="290211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 Bienes duraderos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732848"/>
                  </a:ext>
                </a:extLst>
              </a:tr>
              <a:tr h="290211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 Transferencias corrientes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9157115"/>
                  </a:ext>
                </a:extLst>
              </a:tr>
              <a:tr h="290211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 Transferencias de capital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486409"/>
                  </a:ext>
                </a:extLst>
              </a:tr>
              <a:tr h="290211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 Cuentas especiales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9812239"/>
                  </a:ext>
                </a:extLst>
              </a:tr>
              <a:tr h="290211"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6212247"/>
                  </a:ext>
                </a:extLst>
              </a:tr>
              <a:tr h="290211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3,294.65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1,322.90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8978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8267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echa: pentágono 3">
            <a:extLst>
              <a:ext uri="{FF2B5EF4-FFF2-40B4-BE49-F238E27FC236}">
                <a16:creationId xmlns:a16="http://schemas.microsoft.com/office/drawing/2014/main" id="{694F89AB-F1A5-4115-8CAC-8191BD8D203F}"/>
              </a:ext>
            </a:extLst>
          </p:cNvPr>
          <p:cNvSpPr/>
          <p:nvPr/>
        </p:nvSpPr>
        <p:spPr>
          <a:xfrm>
            <a:off x="450574" y="1706144"/>
            <a:ext cx="2478156" cy="3008456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600" b="1"/>
              <a:t>EJECUCIÓN POR UNIDAD DEL PROGRMA DE GESTIÓN ADMINISTRATIVA DEL III TRIMESTRE 2021 (MILLONES DE COLONES)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C853F971-A6A0-48BF-A9A3-BB1C03EB62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253154"/>
              </p:ext>
            </p:extLst>
          </p:nvPr>
        </p:nvGraphicFramePr>
        <p:xfrm>
          <a:off x="3095512" y="1303699"/>
          <a:ext cx="8554054" cy="4852640"/>
        </p:xfrm>
        <a:graphic>
          <a:graphicData uri="http://schemas.openxmlformats.org/drawingml/2006/table">
            <a:tbl>
              <a:tblPr/>
              <a:tblGrid>
                <a:gridCol w="2678653">
                  <a:extLst>
                    <a:ext uri="{9D8B030D-6E8A-4147-A177-3AD203B41FA5}">
                      <a16:colId xmlns:a16="http://schemas.microsoft.com/office/drawing/2014/main" val="2532606534"/>
                    </a:ext>
                  </a:extLst>
                </a:gridCol>
                <a:gridCol w="801943">
                  <a:extLst>
                    <a:ext uri="{9D8B030D-6E8A-4147-A177-3AD203B41FA5}">
                      <a16:colId xmlns:a16="http://schemas.microsoft.com/office/drawing/2014/main" val="2393326861"/>
                    </a:ext>
                  </a:extLst>
                </a:gridCol>
                <a:gridCol w="661396">
                  <a:extLst>
                    <a:ext uri="{9D8B030D-6E8A-4147-A177-3AD203B41FA5}">
                      <a16:colId xmlns:a16="http://schemas.microsoft.com/office/drawing/2014/main" val="3674532515"/>
                    </a:ext>
                  </a:extLst>
                </a:gridCol>
                <a:gridCol w="735803">
                  <a:extLst>
                    <a:ext uri="{9D8B030D-6E8A-4147-A177-3AD203B41FA5}">
                      <a16:colId xmlns:a16="http://schemas.microsoft.com/office/drawing/2014/main" val="2409043725"/>
                    </a:ext>
                  </a:extLst>
                </a:gridCol>
                <a:gridCol w="661396">
                  <a:extLst>
                    <a:ext uri="{9D8B030D-6E8A-4147-A177-3AD203B41FA5}">
                      <a16:colId xmlns:a16="http://schemas.microsoft.com/office/drawing/2014/main" val="3276344093"/>
                    </a:ext>
                  </a:extLst>
                </a:gridCol>
                <a:gridCol w="793675">
                  <a:extLst>
                    <a:ext uri="{9D8B030D-6E8A-4147-A177-3AD203B41FA5}">
                      <a16:colId xmlns:a16="http://schemas.microsoft.com/office/drawing/2014/main" val="2833383693"/>
                    </a:ext>
                  </a:extLst>
                </a:gridCol>
                <a:gridCol w="815721">
                  <a:extLst>
                    <a:ext uri="{9D8B030D-6E8A-4147-A177-3AD203B41FA5}">
                      <a16:colId xmlns:a16="http://schemas.microsoft.com/office/drawing/2014/main" val="840151721"/>
                    </a:ext>
                  </a:extLst>
                </a:gridCol>
                <a:gridCol w="661396">
                  <a:extLst>
                    <a:ext uri="{9D8B030D-6E8A-4147-A177-3AD203B41FA5}">
                      <a16:colId xmlns:a16="http://schemas.microsoft.com/office/drawing/2014/main" val="3192144427"/>
                    </a:ext>
                  </a:extLst>
                </a:gridCol>
                <a:gridCol w="744071">
                  <a:extLst>
                    <a:ext uri="{9D8B030D-6E8A-4147-A177-3AD203B41FA5}">
                      <a16:colId xmlns:a16="http://schemas.microsoft.com/office/drawing/2014/main" val="2669030165"/>
                    </a:ext>
                  </a:extLst>
                </a:gridCol>
              </a:tblGrid>
              <a:tr h="211785"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Acumulado al III trimestre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C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 trimestre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0305034"/>
                  </a:ext>
                </a:extLst>
              </a:tr>
              <a:tr h="211785"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754439"/>
                  </a:ext>
                </a:extLst>
              </a:tr>
              <a:tr h="405155">
                <a:tc>
                  <a:txBody>
                    <a:bodyPr/>
                    <a:lstStyle/>
                    <a:p>
                      <a:pPr algn="ctr" fontAlgn="b"/>
                      <a:r>
                        <a:rPr lang="es-C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Ejecutado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Compromiso devengado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Ejecutado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9345787"/>
                  </a:ext>
                </a:extLst>
              </a:tr>
              <a:tr h="211785"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1633952"/>
                  </a:ext>
                </a:extLst>
              </a:tr>
              <a:tr h="211785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Presidencia-Junta Directiva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0.75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0.75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0.75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1798551"/>
                  </a:ext>
                </a:extLst>
              </a:tr>
              <a:tr h="211785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Interna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308.26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141.76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308.26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10.39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58.52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8702809"/>
                  </a:ext>
                </a:extLst>
              </a:tr>
              <a:tr h="211785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Comunicación Institucional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0.79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0984009"/>
                  </a:ext>
                </a:extLst>
              </a:tr>
              <a:tr h="211785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y Relaciones Internacionales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0.67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2135515"/>
                  </a:ext>
                </a:extLst>
              </a:tr>
              <a:tr h="211785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Ejecutiva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0.75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0.31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0.75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0.40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7242618"/>
                  </a:ext>
                </a:extLst>
              </a:tr>
              <a:tr h="211785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Legal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0.85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17042"/>
                  </a:ext>
                </a:extLst>
              </a:tr>
              <a:tr h="211785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Planificación Institucional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8744478"/>
                  </a:ext>
                </a:extLst>
              </a:tr>
              <a:tr h="211785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de Servicios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0782979"/>
                  </a:ext>
                </a:extLst>
              </a:tr>
              <a:tr h="211785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Tecnología de Información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102.70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15.36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102.70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49.41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17.89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232994"/>
                  </a:ext>
                </a:extLst>
              </a:tr>
              <a:tr h="211785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Gestión Admnistrativa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6.64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6.64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6.64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1895128"/>
                  </a:ext>
                </a:extLst>
              </a:tr>
              <a:tr h="211785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Proveeduría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0.86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0.89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0.67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1770536"/>
                  </a:ext>
                </a:extLst>
              </a:tr>
              <a:tr h="211785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Generales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270.51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119.39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270.51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11.38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42.21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7108814"/>
                  </a:ext>
                </a:extLst>
              </a:tr>
              <a:tr h="211785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Financieros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770622"/>
                  </a:ext>
                </a:extLst>
              </a:tr>
              <a:tr h="211785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Humano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38.88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25.38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38.88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2551705"/>
                  </a:ext>
                </a:extLst>
              </a:tr>
              <a:tr h="211785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Procesos de Reconstrucción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51.30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0.32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51.30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48.34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717803"/>
                  </a:ext>
                </a:extLst>
              </a:tr>
              <a:tr h="211785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Remuneraciones de la Gestión Administrativa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2,266.48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1,389.74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2,266.48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544.25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4327025"/>
                  </a:ext>
                </a:extLst>
              </a:tr>
              <a:tr h="211785"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9968137"/>
                  </a:ext>
                </a:extLst>
              </a:tr>
              <a:tr h="211785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Programa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3,067.43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1,695.81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3,067.43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79.25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727.61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5648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520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echa: pentágono 5">
            <a:extLst>
              <a:ext uri="{FF2B5EF4-FFF2-40B4-BE49-F238E27FC236}">
                <a16:creationId xmlns:a16="http://schemas.microsoft.com/office/drawing/2014/main" id="{70E2E562-359F-4F50-AB5B-AFFA8ADD2279}"/>
              </a:ext>
            </a:extLst>
          </p:cNvPr>
          <p:cNvSpPr/>
          <p:nvPr/>
        </p:nvSpPr>
        <p:spPr>
          <a:xfrm>
            <a:off x="271973" y="2198093"/>
            <a:ext cx="2643505" cy="2461814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600" b="1"/>
              <a:t>EJECUCIÓN POR UNIDAD DEL PROGRAMA DE GESTIÓN DEL RIESGO DEL III TRIMESTRE 2021 (MILLONES DE COLONES)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22EAB388-2D6E-448E-821E-85AAC15D61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379046"/>
              </p:ext>
            </p:extLst>
          </p:nvPr>
        </p:nvGraphicFramePr>
        <p:xfrm>
          <a:off x="2915478" y="1421394"/>
          <a:ext cx="8899294" cy="4454300"/>
        </p:xfrm>
        <a:graphic>
          <a:graphicData uri="http://schemas.openxmlformats.org/drawingml/2006/table">
            <a:tbl>
              <a:tblPr/>
              <a:tblGrid>
                <a:gridCol w="2903697">
                  <a:extLst>
                    <a:ext uri="{9D8B030D-6E8A-4147-A177-3AD203B41FA5}">
                      <a16:colId xmlns:a16="http://schemas.microsoft.com/office/drawing/2014/main" val="3881855610"/>
                    </a:ext>
                  </a:extLst>
                </a:gridCol>
                <a:gridCol w="914127">
                  <a:extLst>
                    <a:ext uri="{9D8B030D-6E8A-4147-A177-3AD203B41FA5}">
                      <a16:colId xmlns:a16="http://schemas.microsoft.com/office/drawing/2014/main" val="3831104719"/>
                    </a:ext>
                  </a:extLst>
                </a:gridCol>
                <a:gridCol w="716962">
                  <a:extLst>
                    <a:ext uri="{9D8B030D-6E8A-4147-A177-3AD203B41FA5}">
                      <a16:colId xmlns:a16="http://schemas.microsoft.com/office/drawing/2014/main" val="415093574"/>
                    </a:ext>
                  </a:extLst>
                </a:gridCol>
                <a:gridCol w="797619">
                  <a:extLst>
                    <a:ext uri="{9D8B030D-6E8A-4147-A177-3AD203B41FA5}">
                      <a16:colId xmlns:a16="http://schemas.microsoft.com/office/drawing/2014/main" val="292427034"/>
                    </a:ext>
                  </a:extLst>
                </a:gridCol>
                <a:gridCol w="215089">
                  <a:extLst>
                    <a:ext uri="{9D8B030D-6E8A-4147-A177-3AD203B41FA5}">
                      <a16:colId xmlns:a16="http://schemas.microsoft.com/office/drawing/2014/main" val="2600005196"/>
                    </a:ext>
                  </a:extLst>
                </a:gridCol>
                <a:gridCol w="869317">
                  <a:extLst>
                    <a:ext uri="{9D8B030D-6E8A-4147-A177-3AD203B41FA5}">
                      <a16:colId xmlns:a16="http://schemas.microsoft.com/office/drawing/2014/main" val="2409944606"/>
                    </a:ext>
                  </a:extLst>
                </a:gridCol>
                <a:gridCol w="896203">
                  <a:extLst>
                    <a:ext uri="{9D8B030D-6E8A-4147-A177-3AD203B41FA5}">
                      <a16:colId xmlns:a16="http://schemas.microsoft.com/office/drawing/2014/main" val="4178888111"/>
                    </a:ext>
                  </a:extLst>
                </a:gridCol>
                <a:gridCol w="779697">
                  <a:extLst>
                    <a:ext uri="{9D8B030D-6E8A-4147-A177-3AD203B41FA5}">
                      <a16:colId xmlns:a16="http://schemas.microsoft.com/office/drawing/2014/main" val="3239430878"/>
                    </a:ext>
                  </a:extLst>
                </a:gridCol>
                <a:gridCol w="806583">
                  <a:extLst>
                    <a:ext uri="{9D8B030D-6E8A-4147-A177-3AD203B41FA5}">
                      <a16:colId xmlns:a16="http://schemas.microsoft.com/office/drawing/2014/main" val="2698900289"/>
                    </a:ext>
                  </a:extLst>
                </a:gridCol>
              </a:tblGrid>
              <a:tr h="247461"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Acumulado al III trimestre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C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 trimestre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6117234"/>
                  </a:ext>
                </a:extLst>
              </a:tr>
              <a:tr h="247461"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3079865"/>
                  </a:ext>
                </a:extLst>
              </a:tr>
              <a:tr h="742385">
                <a:tc>
                  <a:txBody>
                    <a:bodyPr/>
                    <a:lstStyle/>
                    <a:p>
                      <a:pPr algn="ctr" fontAlgn="b"/>
                      <a:r>
                        <a:rPr lang="es-C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Ejecutado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Compromiso devengado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Ejecutado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2878607"/>
                  </a:ext>
                </a:extLst>
              </a:tr>
              <a:tr h="247461">
                <a:tc>
                  <a:txBody>
                    <a:bodyPr/>
                    <a:lstStyle/>
                    <a:p>
                      <a:pPr algn="l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Remuneraciones de Gestión de Riesgo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1,172.08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680.18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1,172.08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1542369"/>
                  </a:ext>
                </a:extLst>
              </a:tr>
              <a:tr h="247461">
                <a:tc>
                  <a:txBody>
                    <a:bodyPr/>
                    <a:lstStyle/>
                    <a:p>
                      <a:pPr algn="l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Gestión del Riesgo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4688238"/>
                  </a:ext>
                </a:extLst>
              </a:tr>
              <a:tr h="247461">
                <a:tc>
                  <a:txBody>
                    <a:bodyPr/>
                    <a:lstStyle/>
                    <a:p>
                      <a:pPr algn="l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Normalización y Asesoría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5327196"/>
                  </a:ext>
                </a:extLst>
              </a:tr>
              <a:tr h="247461">
                <a:tc>
                  <a:txBody>
                    <a:bodyPr/>
                    <a:lstStyle/>
                    <a:p>
                      <a:pPr algn="l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Investigación y Analisis del Riesgo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4846726"/>
                  </a:ext>
                </a:extLst>
              </a:tr>
              <a:tr h="247461">
                <a:tc>
                  <a:txBody>
                    <a:bodyPr/>
                    <a:lstStyle/>
                    <a:p>
                      <a:pPr algn="l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Planificación del SNGR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0084674"/>
                  </a:ext>
                </a:extLst>
              </a:tr>
              <a:tr h="247461">
                <a:tc>
                  <a:txBody>
                    <a:bodyPr/>
                    <a:lstStyle/>
                    <a:p>
                      <a:pPr algn="l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Operaciones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757.42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453.73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757.42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8921354"/>
                  </a:ext>
                </a:extLst>
              </a:tr>
              <a:tr h="247461">
                <a:tc>
                  <a:txBody>
                    <a:bodyPr/>
                    <a:lstStyle/>
                    <a:p>
                      <a:pPr algn="l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Comunicación Institucional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4841469"/>
                  </a:ext>
                </a:extLst>
              </a:tr>
              <a:tr h="247461">
                <a:tc>
                  <a:txBody>
                    <a:bodyPr/>
                    <a:lstStyle/>
                    <a:p>
                      <a:pPr algn="l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Tecnologías de la Información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4663853"/>
                  </a:ext>
                </a:extLst>
              </a:tr>
              <a:tr h="247461">
                <a:tc>
                  <a:txBody>
                    <a:bodyPr/>
                    <a:lstStyle/>
                    <a:p>
                      <a:pPr algn="l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Generales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807.45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807.45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3831721"/>
                  </a:ext>
                </a:extLst>
              </a:tr>
              <a:tr h="247461"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0588254"/>
                  </a:ext>
                </a:extLst>
              </a:tr>
              <a:tr h="247461">
                <a:tc>
                  <a:txBody>
                    <a:bodyPr/>
                    <a:lstStyle/>
                    <a:p>
                      <a:pPr algn="l" fontAlgn="b"/>
                      <a:r>
                        <a:rPr lang="es-C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Programa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3,187.72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1,598.84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3,187.72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607175"/>
                  </a:ext>
                </a:extLst>
              </a:tr>
              <a:tr h="247461"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5465799"/>
                  </a:ext>
                </a:extLst>
              </a:tr>
              <a:tr h="247461">
                <a:tc>
                  <a:txBody>
                    <a:bodyPr/>
                    <a:lstStyle/>
                    <a:p>
                      <a:pPr algn="l" fontAlgn="b"/>
                      <a:r>
                        <a:rPr lang="es-C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6,255.15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3,294.65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6,255.15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1,322.90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4700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0156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echa: pentágono 4">
            <a:extLst>
              <a:ext uri="{FF2B5EF4-FFF2-40B4-BE49-F238E27FC236}">
                <a16:creationId xmlns:a16="http://schemas.microsoft.com/office/drawing/2014/main" id="{169E41C8-05EA-4C70-9224-B83045B2A54E}"/>
              </a:ext>
            </a:extLst>
          </p:cNvPr>
          <p:cNvSpPr/>
          <p:nvPr/>
        </p:nvSpPr>
        <p:spPr>
          <a:xfrm>
            <a:off x="285644" y="2228307"/>
            <a:ext cx="2081038" cy="2885090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600" b="1"/>
              <a:t>EJECUCIÓN POR PROGRAMA ( MILLONES DE COLONES)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1B87EFC-B9A8-4F68-B95C-D7487F2ADD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859492"/>
              </p:ext>
            </p:extLst>
          </p:nvPr>
        </p:nvGraphicFramePr>
        <p:xfrm>
          <a:off x="2779414" y="1874067"/>
          <a:ext cx="8773858" cy="3485584"/>
        </p:xfrm>
        <a:graphic>
          <a:graphicData uri="http://schemas.openxmlformats.org/drawingml/2006/table">
            <a:tbl>
              <a:tblPr/>
              <a:tblGrid>
                <a:gridCol w="1868246">
                  <a:extLst>
                    <a:ext uri="{9D8B030D-6E8A-4147-A177-3AD203B41FA5}">
                      <a16:colId xmlns:a16="http://schemas.microsoft.com/office/drawing/2014/main" val="4265738960"/>
                    </a:ext>
                  </a:extLst>
                </a:gridCol>
                <a:gridCol w="1090855">
                  <a:extLst>
                    <a:ext uri="{9D8B030D-6E8A-4147-A177-3AD203B41FA5}">
                      <a16:colId xmlns:a16="http://schemas.microsoft.com/office/drawing/2014/main" val="934311914"/>
                    </a:ext>
                  </a:extLst>
                </a:gridCol>
                <a:gridCol w="930988">
                  <a:extLst>
                    <a:ext uri="{9D8B030D-6E8A-4147-A177-3AD203B41FA5}">
                      <a16:colId xmlns:a16="http://schemas.microsoft.com/office/drawing/2014/main" val="2929423792"/>
                    </a:ext>
                  </a:extLst>
                </a:gridCol>
                <a:gridCol w="890238">
                  <a:extLst>
                    <a:ext uri="{9D8B030D-6E8A-4147-A177-3AD203B41FA5}">
                      <a16:colId xmlns:a16="http://schemas.microsoft.com/office/drawing/2014/main" val="572512333"/>
                    </a:ext>
                  </a:extLst>
                </a:gridCol>
                <a:gridCol w="291521">
                  <a:extLst>
                    <a:ext uri="{9D8B030D-6E8A-4147-A177-3AD203B41FA5}">
                      <a16:colId xmlns:a16="http://schemas.microsoft.com/office/drawing/2014/main" val="1134893415"/>
                    </a:ext>
                  </a:extLst>
                </a:gridCol>
                <a:gridCol w="996816">
                  <a:extLst>
                    <a:ext uri="{9D8B030D-6E8A-4147-A177-3AD203B41FA5}">
                      <a16:colId xmlns:a16="http://schemas.microsoft.com/office/drawing/2014/main" val="3488519785"/>
                    </a:ext>
                  </a:extLst>
                </a:gridCol>
                <a:gridCol w="1078316">
                  <a:extLst>
                    <a:ext uri="{9D8B030D-6E8A-4147-A177-3AD203B41FA5}">
                      <a16:colId xmlns:a16="http://schemas.microsoft.com/office/drawing/2014/main" val="2004449716"/>
                    </a:ext>
                  </a:extLst>
                </a:gridCol>
                <a:gridCol w="799333">
                  <a:extLst>
                    <a:ext uri="{9D8B030D-6E8A-4147-A177-3AD203B41FA5}">
                      <a16:colId xmlns:a16="http://schemas.microsoft.com/office/drawing/2014/main" val="2336102557"/>
                    </a:ext>
                  </a:extLst>
                </a:gridCol>
                <a:gridCol w="827545">
                  <a:extLst>
                    <a:ext uri="{9D8B030D-6E8A-4147-A177-3AD203B41FA5}">
                      <a16:colId xmlns:a16="http://schemas.microsoft.com/office/drawing/2014/main" val="967945898"/>
                    </a:ext>
                  </a:extLst>
                </a:gridCol>
              </a:tblGrid>
              <a:tr h="608614"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Acumulado al III trimestre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 trimestre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755654"/>
                  </a:ext>
                </a:extLst>
              </a:tr>
              <a:tr h="325449"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407817"/>
                  </a:ext>
                </a:extLst>
              </a:tr>
              <a:tr h="598827">
                <a:tc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Ejecutado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Compromiso devengado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Ejecutado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5170204"/>
                  </a:ext>
                </a:extLst>
              </a:tr>
              <a:tr h="325449"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4514611"/>
                  </a:ext>
                </a:extLst>
              </a:tr>
              <a:tr h="325449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Administrativa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3,067.43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1,695.81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3,067.43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727.61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5865603"/>
                  </a:ext>
                </a:extLst>
              </a:tr>
              <a:tr h="325449"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0576112"/>
                  </a:ext>
                </a:extLst>
              </a:tr>
              <a:tr h="325449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del Riesgo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3,187.72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1,598.84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3,187.72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7468719"/>
                  </a:ext>
                </a:extLst>
              </a:tr>
              <a:tr h="325449"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6180150"/>
                  </a:ext>
                </a:extLst>
              </a:tr>
              <a:tr h="325449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6,255.15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3,294.65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6,255.15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1,322.90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1247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599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echa: pentágono 4">
            <a:extLst>
              <a:ext uri="{FF2B5EF4-FFF2-40B4-BE49-F238E27FC236}">
                <a16:creationId xmlns:a16="http://schemas.microsoft.com/office/drawing/2014/main" id="{169E41C8-05EA-4C70-9224-B83045B2A54E}"/>
              </a:ext>
            </a:extLst>
          </p:cNvPr>
          <p:cNvSpPr/>
          <p:nvPr/>
        </p:nvSpPr>
        <p:spPr>
          <a:xfrm>
            <a:off x="285644" y="2228307"/>
            <a:ext cx="2081038" cy="2885090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600" b="1"/>
              <a:t>EJECUCIÓN INSTITUCIONAL ANUAL CONSOLIDADA(MILLONES DE COLONES)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8F1C639-9652-4C39-8AA0-96E099DAD7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706316"/>
              </p:ext>
            </p:extLst>
          </p:nvPr>
        </p:nvGraphicFramePr>
        <p:xfrm>
          <a:off x="2366682" y="1651519"/>
          <a:ext cx="9283700" cy="4394716"/>
        </p:xfrm>
        <a:graphic>
          <a:graphicData uri="http://schemas.openxmlformats.org/drawingml/2006/table">
            <a:tbl>
              <a:tblPr/>
              <a:tblGrid>
                <a:gridCol w="3086100">
                  <a:extLst>
                    <a:ext uri="{9D8B030D-6E8A-4147-A177-3AD203B41FA5}">
                      <a16:colId xmlns:a16="http://schemas.microsoft.com/office/drawing/2014/main" val="530970614"/>
                    </a:ext>
                  </a:extLst>
                </a:gridCol>
                <a:gridCol w="1689100">
                  <a:extLst>
                    <a:ext uri="{9D8B030D-6E8A-4147-A177-3AD203B41FA5}">
                      <a16:colId xmlns:a16="http://schemas.microsoft.com/office/drawing/2014/main" val="2127785593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1018886424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129340449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827275521"/>
                    </a:ext>
                  </a:extLst>
                </a:gridCol>
              </a:tblGrid>
              <a:tr h="870748"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Partida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Compromisos devengados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Ejecutado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599470"/>
                  </a:ext>
                </a:extLst>
              </a:tr>
              <a:tr h="440496">
                <a:tc>
                  <a:txBody>
                    <a:bodyPr/>
                    <a:lstStyle/>
                    <a:p>
                      <a:pPr algn="l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 Remuneraciones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3,543.41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2,999.79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760615"/>
                  </a:ext>
                </a:extLst>
              </a:tr>
              <a:tr h="440496">
                <a:tc>
                  <a:txBody>
                    <a:bodyPr/>
                    <a:lstStyle/>
                    <a:p>
                      <a:pPr algn="l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Servicios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1,519.93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207.03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1,049.18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583961"/>
                  </a:ext>
                </a:extLst>
              </a:tr>
              <a:tr h="440496">
                <a:tc>
                  <a:txBody>
                    <a:bodyPr/>
                    <a:lstStyle/>
                    <a:p>
                      <a:pPr algn="l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Materiales y suministros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216.65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63.30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071392"/>
                  </a:ext>
                </a:extLst>
              </a:tr>
              <a:tr h="440496">
                <a:tc>
                  <a:txBody>
                    <a:bodyPr/>
                    <a:lstStyle/>
                    <a:p>
                      <a:pPr algn="l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 Bienes Duraderos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763.24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302.73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350.53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767217"/>
                  </a:ext>
                </a:extLst>
              </a:tr>
              <a:tr h="440496">
                <a:tc>
                  <a:txBody>
                    <a:bodyPr/>
                    <a:lstStyle/>
                    <a:p>
                      <a:pPr algn="l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 Transferencias corrientes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211.93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129.28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937284"/>
                  </a:ext>
                </a:extLst>
              </a:tr>
              <a:tr h="440496">
                <a:tc>
                  <a:txBody>
                    <a:bodyPr/>
                    <a:lstStyle/>
                    <a:p>
                      <a:pPr algn="l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 Transferencias de Capital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910971"/>
                  </a:ext>
                </a:extLst>
              </a:tr>
              <a:tr h="440496">
                <a:tc>
                  <a:txBody>
                    <a:bodyPr/>
                    <a:lstStyle/>
                    <a:p>
                      <a:pPr algn="l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 Cuentas especiales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748052"/>
                  </a:ext>
                </a:extLst>
              </a:tr>
              <a:tr h="440496">
                <a:tc>
                  <a:txBody>
                    <a:bodyPr/>
                    <a:lstStyle/>
                    <a:p>
                      <a:pPr algn="l" fontAlgn="b"/>
                      <a:r>
                        <a:rPr lang="es-C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6,255.16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573.06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4,617.55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780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87772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32AA7D14D6CFC43AFC242EA407FA27D" ma:contentTypeVersion="8" ma:contentTypeDescription="Crear nuevo documento." ma:contentTypeScope="" ma:versionID="742cd89607600bcda2018bb174816f1b">
  <xsd:schema xmlns:xsd="http://www.w3.org/2001/XMLSchema" xmlns:xs="http://www.w3.org/2001/XMLSchema" xmlns:p="http://schemas.microsoft.com/office/2006/metadata/properties" xmlns:ns2="875d76bc-7aeb-436b-889b-d35493aa51cf" targetNamespace="http://schemas.microsoft.com/office/2006/metadata/properties" ma:root="true" ma:fieldsID="47a3c9ddd3beb6e0bbddbed96e7eb959" ns2:_="">
    <xsd:import namespace="875d76bc-7aeb-436b-889b-d35493aa51cf"/>
    <xsd:element name="properties">
      <xsd:complexType>
        <xsd:sequence>
          <xsd:element name="documentManagement">
            <xsd:complexType>
              <xsd:all>
                <xsd:element ref="ns2:Tipo_x0020_de_x0020_Informe" minOccurs="0"/>
                <xsd:element ref="ns2:Asunto"/>
                <xsd:element ref="ns2:Destinatario" minOccurs="0"/>
                <xsd:element ref="ns2:Estado" minOccurs="0"/>
                <xsd:element ref="ns2:Recibido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5d76bc-7aeb-436b-889b-d35493aa51cf" elementFormDefault="qualified">
    <xsd:import namespace="http://schemas.microsoft.com/office/2006/documentManagement/types"/>
    <xsd:import namespace="http://schemas.microsoft.com/office/infopath/2007/PartnerControls"/>
    <xsd:element name="Tipo_x0020_de_x0020_Informe" ma:index="8" nillable="true" ma:displayName="Tipo de Informe" ma:description="Tipo de informe" ma:format="Dropdown" ma:internalName="Tipo_x0020_de_x0020_Informe" ma:readOnly="false">
      <xsd:simpleType>
        <xsd:restriction base="dms:Choice">
          <xsd:enumeration value="Opción 1"/>
          <xsd:enumeration value="Opción 2"/>
        </xsd:restriction>
      </xsd:simpleType>
    </xsd:element>
    <xsd:element name="Asunto" ma:index="9" ma:displayName="Asunto" ma:description="Breve descripción del Informe" ma:internalName="Asunto" ma:readOnly="false">
      <xsd:simpleType>
        <xsd:restriction base="dms:Text">
          <xsd:maxLength value="255"/>
        </xsd:restriction>
      </xsd:simpleType>
    </xsd:element>
    <xsd:element name="Destinatario" ma:index="10" nillable="true" ma:displayName="Destinatario" ma:description="Persona a quien va dirigido el documento" ma:internalName="Destinatario" ma:readOnly="false">
      <xsd:simpleType>
        <xsd:restriction base="dms:Text">
          <xsd:maxLength value="255"/>
        </xsd:restriction>
      </xsd:simpleType>
    </xsd:element>
    <xsd:element name="Estado" ma:index="11" nillable="true" ma:displayName="Estado" ma:default="Pendiente" ma:description="Estado del documento" ma:format="Dropdown" ma:internalName="Estado" ma:readOnly="false">
      <xsd:simpleType>
        <xsd:restriction base="dms:Choice">
          <xsd:enumeration value="Pendiente"/>
          <xsd:enumeration value="Resuelto"/>
          <xsd:enumeration value="Archivo"/>
        </xsd:restriction>
      </xsd:simpleType>
    </xsd:element>
    <xsd:element name="Recibido" ma:index="12" nillable="true" ma:displayName="Recibido" ma:description="Hipervínculo al documento con el sello y la firma de recibido." ma:list="{902aab0f-b25d-4486-b342-5ed42865ca3e}" ma:internalName="Recibido" ma:readOnly="false" ma:showField="Title">
      <xsd:simpleType>
        <xsd:restriction base="dms:Lookup"/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tinatario xmlns="875d76bc-7aeb-436b-889b-d35493aa51cf" xsi:nil="true"/>
    <Recibido xmlns="875d76bc-7aeb-436b-889b-d35493aa51cf" xsi:nil="true"/>
    <Estado xmlns="875d76bc-7aeb-436b-889b-d35493aa51cf">Pendiente</Estado>
    <Asunto xmlns="875d76bc-7aeb-436b-889b-d35493aa51cf">Presentación I trimestre 2021</Asunto>
    <Tipo_x0020_de_x0020_Informe xmlns="875d76bc-7aeb-436b-889b-d35493aa51cf" xsi:nil="true"/>
  </documentManagement>
</p:properties>
</file>

<file path=customXml/itemProps1.xml><?xml version="1.0" encoding="utf-8"?>
<ds:datastoreItem xmlns:ds="http://schemas.openxmlformats.org/officeDocument/2006/customXml" ds:itemID="{7854A71C-DA03-47F2-AEF2-9A6090A54152}">
  <ds:schemaRefs>
    <ds:schemaRef ds:uri="875d76bc-7aeb-436b-889b-d35493aa51c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685C917-C3ED-4531-A915-FED9055F67C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A81B84-A900-44E0-8F3C-EB0B6D1EAC9A}">
  <ds:schemaRefs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875d76bc-7aeb-436b-889b-d35493aa51cf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621</Words>
  <Application>Microsoft Office PowerPoint</Application>
  <PresentationFormat>Panorámica</PresentationFormat>
  <Paragraphs>348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I trimestre 2021</dc:title>
  <dc:creator>Juan José Monge Quintanilla</dc:creator>
  <cp:lastModifiedBy>Alejandro Mora Mora</cp:lastModifiedBy>
  <cp:revision>2</cp:revision>
  <cp:lastPrinted>2021-07-29T14:24:37Z</cp:lastPrinted>
  <dcterms:created xsi:type="dcterms:W3CDTF">2020-10-20T02:09:43Z</dcterms:created>
  <dcterms:modified xsi:type="dcterms:W3CDTF">2022-08-03T19:27:34Z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0x010100932AA7D14D6CFC43AFC242EA407FA27D</vt:lpwstr>
  </property>
  <property fmtid="{D5CDD505-2E9C-101B-9397-08002B2CF9AE}" pid="3" name="Order">
    <vt:r8>25700</vt:r8>
  </property>
  <property fmtid="{D5CDD505-2E9C-101B-9397-08002B2CF9AE}" pid="4" name="Título">
    <vt:lpwstr>Presentación I trimestre 2021</vt:lpwstr>
  </property>
</Properties>
</file>